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28" r:id="rId3"/>
    <p:sldId id="312" r:id="rId4"/>
    <p:sldId id="327" r:id="rId5"/>
    <p:sldId id="257" r:id="rId6"/>
    <p:sldId id="261" r:id="rId7"/>
    <p:sldId id="270" r:id="rId8"/>
    <p:sldId id="309" r:id="rId9"/>
    <p:sldId id="280" r:id="rId10"/>
    <p:sldId id="258" r:id="rId11"/>
    <p:sldId id="279" r:id="rId12"/>
    <p:sldId id="300" r:id="rId13"/>
    <p:sldId id="313" r:id="rId14"/>
    <p:sldId id="326" r:id="rId15"/>
    <p:sldId id="265" r:id="rId16"/>
    <p:sldId id="283" r:id="rId17"/>
    <p:sldId id="285" r:id="rId18"/>
    <p:sldId id="284" r:id="rId19"/>
    <p:sldId id="320" r:id="rId20"/>
    <p:sldId id="325" r:id="rId21"/>
    <p:sldId id="315" r:id="rId22"/>
    <p:sldId id="321" r:id="rId23"/>
    <p:sldId id="322" r:id="rId24"/>
    <p:sldId id="278" r:id="rId25"/>
    <p:sldId id="272" r:id="rId26"/>
    <p:sldId id="314" r:id="rId27"/>
    <p:sldId id="264" r:id="rId28"/>
    <p:sldId id="307" r:id="rId29"/>
    <p:sldId id="273" r:id="rId30"/>
    <p:sldId id="317" r:id="rId31"/>
    <p:sldId id="303" r:id="rId32"/>
    <p:sldId id="306" r:id="rId33"/>
    <p:sldId id="305" r:id="rId34"/>
    <p:sldId id="304" r:id="rId35"/>
    <p:sldId id="310" r:id="rId36"/>
    <p:sldId id="319" r:id="rId37"/>
  </p:sldIdLst>
  <p:sldSz cx="9144000" cy="6858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91" autoAdjust="0"/>
  </p:normalViewPr>
  <p:slideViewPr>
    <p:cSldViewPr>
      <p:cViewPr varScale="1">
        <p:scale>
          <a:sx n="95" d="100"/>
          <a:sy n="95" d="100"/>
        </p:scale>
        <p:origin x="-6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508" y="-90"/>
      </p:cViewPr>
      <p:guideLst>
        <p:guide orient="horz" pos="3130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9F559-FE57-4AEF-939D-1A268C67114F}" type="datetimeFigureOut">
              <a:rPr kumimoji="1" lang="ja-JP" altLang="en-US" smtClean="0"/>
              <a:pPr/>
              <a:t>2010/9/16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B2FB1-26E1-47C6-B34C-C5065F1A71A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B016-78D7-4AF1-BE6E-07260A9BDA50}" type="datetimeFigureOut">
              <a:rPr kumimoji="1" lang="ja-JP" altLang="en-US" smtClean="0"/>
              <a:pPr/>
              <a:t>2010/9/16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025EE-315E-4D79-B0FD-36298FCCDE7B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Various GLC/NLC structures</a:t>
            </a:r>
          </a:p>
          <a:p>
            <a:pPr eaLnBrk="1" hangingPunct="1">
              <a:spcBef>
                <a:spcPct val="0"/>
              </a:spcBef>
            </a:pPr>
            <a:endParaRPr lang="en-US" altLang="ja-JP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ja-JP" sz="1800" dirty="0" smtClean="0">
                <a:latin typeface="Times New Roman" pitchFamily="18" charset="0"/>
                <a:cs typeface="Times New Roman" pitchFamily="18" charset="0"/>
              </a:rPr>
              <a:t>HDDS</a:t>
            </a:r>
            <a:r>
              <a:rPr lang="en-US" altLang="ja-JP" sz="1800" baseline="0" dirty="0" smtClean="0">
                <a:latin typeface="Times New Roman" pitchFamily="18" charset="0"/>
                <a:cs typeface="Times New Roman" pitchFamily="18" charset="0"/>
              </a:rPr>
              <a:t> 60cm structures</a:t>
            </a:r>
          </a:p>
          <a:p>
            <a:pPr eaLnBrk="1" hangingPunct="1">
              <a:spcBef>
                <a:spcPct val="0"/>
              </a:spcBef>
            </a:pPr>
            <a:r>
              <a:rPr lang="en-US" altLang="ja-JP" sz="1800" baseline="0" dirty="0" smtClean="0">
                <a:latin typeface="Times New Roman" pitchFamily="18" charset="0"/>
                <a:cs typeface="Times New Roman" pitchFamily="18" charset="0"/>
              </a:rPr>
              <a:t>HDDS 75cm and 90cm structure</a:t>
            </a:r>
          </a:p>
          <a:p>
            <a:pPr eaLnBrk="1" hangingPunct="1">
              <a:spcBef>
                <a:spcPct val="0"/>
              </a:spcBef>
            </a:pPr>
            <a:r>
              <a:rPr lang="en-US" altLang="ja-JP" sz="1800" baseline="0" dirty="0" smtClean="0">
                <a:latin typeface="Times New Roman" pitchFamily="18" charset="0"/>
                <a:cs typeface="Times New Roman" pitchFamily="18" charset="0"/>
              </a:rPr>
              <a:t>T53 </a:t>
            </a:r>
            <a:r>
              <a:rPr lang="en-US" altLang="ja-JP" sz="1800" baseline="0" dirty="0" err="1" smtClean="0">
                <a:latin typeface="Times New Roman" pitchFamily="18" charset="0"/>
                <a:cs typeface="Times New Roman" pitchFamily="18" charset="0"/>
              </a:rPr>
              <a:t>undamped</a:t>
            </a:r>
            <a:r>
              <a:rPr lang="en-US" altLang="ja-JP" sz="1800" baseline="0" dirty="0" smtClean="0">
                <a:latin typeface="Times New Roman" pitchFamily="18" charset="0"/>
                <a:cs typeface="Times New Roman" pitchFamily="18" charset="0"/>
              </a:rPr>
              <a:t> structure with MC coupler</a:t>
            </a:r>
          </a:p>
        </p:txBody>
      </p:sp>
      <p:sp>
        <p:nvSpPr>
          <p:cNvPr id="4403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6CAA7B-73F9-4141-841C-CC8EF7FC75D3}" type="slidenum">
              <a:rPr lang="ja-JP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GLC 60cm</a:t>
            </a:r>
            <a:r>
              <a:rPr kumimoji="1" lang="en-US" altLang="ja-JP" baseline="0" dirty="0" smtClean="0"/>
              <a:t> HDDS structures at 400nsec</a:t>
            </a:r>
          </a:p>
          <a:p>
            <a:r>
              <a:rPr kumimoji="1" lang="en-US" altLang="ja-JP" baseline="0" dirty="0" smtClean="0"/>
              <a:t>H75 at 150 </a:t>
            </a:r>
            <a:r>
              <a:rPr kumimoji="1" lang="en-US" altLang="ja-JP" baseline="0" dirty="0" err="1" smtClean="0"/>
              <a:t>nsec</a:t>
            </a:r>
            <a:endParaRPr kumimoji="1" lang="en-US" altLang="ja-JP" baseline="0" dirty="0" smtClean="0"/>
          </a:p>
          <a:p>
            <a:r>
              <a:rPr kumimoji="1" lang="en-US" altLang="ja-JP" baseline="0" dirty="0" smtClean="0"/>
              <a:t>T53 at 100 </a:t>
            </a:r>
            <a:r>
              <a:rPr kumimoji="1" lang="en-US" altLang="ja-JP" baseline="0" dirty="0" err="1" smtClean="0"/>
              <a:t>nsec</a:t>
            </a:r>
            <a:endParaRPr kumimoji="1" lang="en-US" altLang="ja-JP" baseline="0" dirty="0" smtClean="0"/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T18 20cm structure, </a:t>
            </a:r>
            <a:r>
              <a:rPr kumimoji="1" lang="en-US" altLang="ja-JP" baseline="0" dirty="0" err="1" smtClean="0"/>
              <a:t>undamped</a:t>
            </a:r>
            <a:r>
              <a:rPr kumimoji="1" lang="en-US" altLang="ja-JP" baseline="0" dirty="0" smtClean="0"/>
              <a:t>,  for CLIC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We expect advancement from 65 MV/m </a:t>
            </a:r>
            <a:r>
              <a:rPr kumimoji="1" lang="en-US" altLang="ja-JP" baseline="0" dirty="0" smtClean="0">
                <a:sym typeface="Wingdings" pitchFamily="2" charset="2"/>
              </a:rPr>
              <a:t> </a:t>
            </a:r>
            <a:r>
              <a:rPr kumimoji="1" lang="en-US" altLang="ja-JP" baseline="0" dirty="0" smtClean="0"/>
              <a:t>100 MV/m</a:t>
            </a:r>
            <a:endParaRPr kumimoji="1" lang="en-US" altLang="ja-JP" dirty="0" smtClean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BDR</a:t>
            </a:r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BDR</a:t>
            </a:r>
            <a:r>
              <a:rPr kumimoji="1" lang="en-US" altLang="ja-JP" baseline="0" dirty="0" smtClean="0"/>
              <a:t> decreases as processing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Steep </a:t>
            </a:r>
            <a:r>
              <a:rPr kumimoji="1" lang="en-US" altLang="ja-JP" baseline="0" dirty="0" err="1" smtClean="0"/>
              <a:t>Eacc</a:t>
            </a:r>
            <a:r>
              <a:rPr kumimoji="1" lang="en-US" altLang="ja-JP" baseline="0" dirty="0" smtClean="0"/>
              <a:t> dependence   Ea ^ 30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Pulse width dependence  W ^ 6</a:t>
            </a:r>
          </a:p>
          <a:p>
            <a:endParaRPr kumimoji="1" lang="en-US" altLang="ja-JP" baseline="0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err="1" smtClean="0"/>
              <a:t>Undamped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>
                <a:sym typeface="Wingdings" pitchFamily="2" charset="2"/>
              </a:rPr>
              <a:t> damped</a:t>
            </a:r>
          </a:p>
          <a:p>
            <a:endParaRPr kumimoji="1" lang="en-US" altLang="ja-JP" dirty="0" smtClean="0">
              <a:sym typeface="Wingdings" pitchFamily="2" charset="2"/>
            </a:endParaRPr>
          </a:p>
          <a:p>
            <a:r>
              <a:rPr kumimoji="1" lang="en-US" altLang="ja-JP" dirty="0" smtClean="0">
                <a:sym typeface="Wingdings" pitchFamily="2" charset="2"/>
              </a:rPr>
              <a:t>BDR  10^1~2 higher</a:t>
            </a:r>
          </a:p>
          <a:p>
            <a:endParaRPr kumimoji="1" lang="en-US" altLang="ja-JP" dirty="0" smtClean="0">
              <a:sym typeface="Wingdings" pitchFamily="2" charset="2"/>
            </a:endParaRPr>
          </a:p>
          <a:p>
            <a:r>
              <a:rPr kumimoji="1" lang="en-US" altLang="ja-JP" dirty="0" smtClean="0">
                <a:sym typeface="Wingdings" pitchFamily="2" charset="2"/>
              </a:rPr>
              <a:t>Meeting CLIC BDT</a:t>
            </a:r>
            <a:r>
              <a:rPr kumimoji="1" lang="en-US" altLang="ja-JP" baseline="0" dirty="0" smtClean="0">
                <a:sym typeface="Wingdings" pitchFamily="2" charset="2"/>
              </a:rPr>
              <a:t> criteria</a:t>
            </a:r>
          </a:p>
          <a:p>
            <a:endParaRPr kumimoji="1" lang="en-US" altLang="ja-JP" dirty="0" smtClean="0">
              <a:sym typeface="Wingdings" pitchFamily="2" charset="2"/>
            </a:endParaRPr>
          </a:p>
          <a:p>
            <a:r>
              <a:rPr kumimoji="1" lang="en-US" altLang="ja-JP" dirty="0" smtClean="0">
                <a:sym typeface="Wingdings" pitchFamily="2" charset="2"/>
              </a:rPr>
              <a:t>T18 at 100 MV/m</a:t>
            </a:r>
          </a:p>
          <a:p>
            <a:r>
              <a:rPr kumimoji="1" lang="en-US" altLang="ja-JP" dirty="0" smtClean="0">
                <a:sym typeface="Wingdings" pitchFamily="2" charset="2"/>
              </a:rPr>
              <a:t>TD18 at 90 MV/m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BDR scales as surface temperature</a:t>
            </a:r>
            <a:r>
              <a:rPr kumimoji="1" lang="en-US" altLang="ja-JP" baseline="0" dirty="0" smtClean="0"/>
              <a:t> rise??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Effect of </a:t>
            </a:r>
            <a:r>
              <a:rPr kumimoji="1" lang="en-US" altLang="ja-JP" dirty="0" err="1" smtClean="0"/>
              <a:t>Delta_T</a:t>
            </a:r>
            <a:r>
              <a:rPr kumimoji="1" lang="en-US" altLang="ja-JP" dirty="0" smtClean="0"/>
              <a:t> plays an important role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T18 happened to be higher in Ea, Es, Sc, DT toward</a:t>
            </a:r>
            <a:r>
              <a:rPr kumimoji="1" lang="en-US" altLang="ja-JP" baseline="0" dirty="0" smtClean="0"/>
              <a:t> downstream</a:t>
            </a:r>
          </a:p>
          <a:p>
            <a:endParaRPr kumimoji="1" lang="en-US" altLang="ja-JP" baseline="0" dirty="0" smtClean="0"/>
          </a:p>
          <a:p>
            <a:r>
              <a:rPr kumimoji="1" lang="en-US" altLang="ja-JP" baseline="0" dirty="0" smtClean="0"/>
              <a:t>TD18 much higher </a:t>
            </a:r>
            <a:r>
              <a:rPr kumimoji="1" lang="en-US" altLang="ja-JP" baseline="0" dirty="0" err="1" smtClean="0"/>
              <a:t>delta_T</a:t>
            </a:r>
            <a:r>
              <a:rPr kumimoji="1" lang="en-US" altLang="ja-JP" baseline="0" dirty="0" smtClean="0"/>
              <a:t> comparing to T18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From 18 </a:t>
            </a:r>
            <a:r>
              <a:rPr kumimoji="1" lang="en-US" altLang="ja-JP" dirty="0" smtClean="0">
                <a:sym typeface="Wingdings" pitchFamily="2" charset="2"/>
              </a:rPr>
              <a:t> 24</a:t>
            </a:r>
          </a:p>
          <a:p>
            <a:r>
              <a:rPr kumimoji="1" lang="en-US" altLang="ja-JP" dirty="0" smtClean="0">
                <a:sym typeface="Wingdings" pitchFamily="2" charset="2"/>
              </a:rPr>
              <a:t>In addition,</a:t>
            </a:r>
            <a:r>
              <a:rPr kumimoji="1" lang="en-US" altLang="ja-JP" baseline="0" dirty="0" smtClean="0">
                <a:sym typeface="Wingdings" pitchFamily="2" charset="2"/>
              </a:rPr>
              <a:t> cell shape parameters are tuned to make flat </a:t>
            </a:r>
            <a:r>
              <a:rPr kumimoji="1" lang="en-US" altLang="ja-JP" baseline="0" dirty="0" err="1" smtClean="0">
                <a:sym typeface="Wingdings" pitchFamily="2" charset="2"/>
              </a:rPr>
              <a:t>delta_T</a:t>
            </a:r>
            <a:endParaRPr kumimoji="1" lang="en-US" altLang="ja-JP" baseline="0" dirty="0" smtClean="0">
              <a:sym typeface="Wingdings" pitchFamily="2" charset="2"/>
            </a:endParaRPr>
          </a:p>
          <a:p>
            <a:endParaRPr kumimoji="1" lang="en-US" altLang="ja-JP" baseline="0" dirty="0" smtClean="0">
              <a:sym typeface="Wingdings" pitchFamily="2" charset="2"/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025EE-315E-4D79-B0FD-36298FCCDE7B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0E6F8-AC3E-4A6C-BF41-B29893A6CAE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Users\s\samosh\Documents\My Pictures\CERNlogo1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087"/>
            <a:ext cx="605479" cy="605479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DED3B-97A5-4DA0-9846-AB6F2F73553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21.jpeg"/><Relationship Id="rId4" Type="http://schemas.openxmlformats.org/officeDocument/2006/relationships/image" Target="../media/image4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/>
          <a:p>
            <a:r>
              <a:rPr lang="en-GB" altLang="ja-JP" dirty="0"/>
              <a:t>Progress of X-Band Accelerating Structures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75656" y="3573016"/>
            <a:ext cx="6400800" cy="1752600"/>
          </a:xfrm>
        </p:spPr>
        <p:txBody>
          <a:bodyPr/>
          <a:lstStyle/>
          <a:p>
            <a:r>
              <a:rPr kumimoji="1" lang="en-US" altLang="ja-JP" dirty="0" smtClean="0"/>
              <a:t>LINAC10, Tsukuba</a:t>
            </a:r>
          </a:p>
          <a:p>
            <a:r>
              <a:rPr kumimoji="1" lang="en-US" altLang="ja-JP" dirty="0" smtClean="0"/>
              <a:t>17 Sep. 2010</a:t>
            </a:r>
          </a:p>
          <a:p>
            <a:r>
              <a:rPr lang="en-US" altLang="ja-JP" dirty="0" smtClean="0"/>
              <a:t>T. Higo (KEK)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4752528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Cell </a:t>
            </a:r>
            <a:r>
              <a:rPr kumimoji="1" lang="en-US" altLang="ja-JP" dirty="0" smtClean="0"/>
              <a:t>shape evolution</a:t>
            </a:r>
            <a:endParaRPr kumimoji="1" lang="ja-JP" altLang="en-US" dirty="0"/>
          </a:p>
        </p:txBody>
      </p:sp>
      <p:pic>
        <p:nvPicPr>
          <p:cNvPr id="4098" name="Picture 2" descr="C:\Higo\2010\Reports_Papers_Conferences_Talks\100913-17_LINAC10\Higo\Figures\RDDS1 ce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356992"/>
            <a:ext cx="3073400" cy="2628900"/>
          </a:xfrm>
          <a:prstGeom prst="rect">
            <a:avLst/>
          </a:prstGeom>
          <a:noFill/>
        </p:spPr>
      </p:pic>
      <p:pic>
        <p:nvPicPr>
          <p:cNvPr id="4099" name="Picture 3" descr="C:\Higo\2010\Reports_Papers_Conferences_Talks\100913-17_LINAC10\Higo\Figures\HDDS1 Cup-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2978646" cy="2236221"/>
          </a:xfrm>
          <a:prstGeom prst="rect">
            <a:avLst/>
          </a:prstGeom>
          <a:noFill/>
        </p:spPr>
      </p:pic>
      <p:pic>
        <p:nvPicPr>
          <p:cNvPr id="4100" name="Picture 4" descr="C:\Higo\2010\Reports_Papers_Conferences_Talks\100913-17_LINAC10\Higo\Figures\Undamped cell_cup-side_r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92696"/>
            <a:ext cx="2786663" cy="2413372"/>
          </a:xfrm>
          <a:prstGeom prst="rect">
            <a:avLst/>
          </a:prstGeom>
          <a:noFill/>
        </p:spPr>
      </p:pic>
      <p:pic>
        <p:nvPicPr>
          <p:cNvPr id="4101" name="Picture 5" descr="C:\Higo\2010\Reports_Papers_Conferences_Talks\100913-17_LINAC10\Higo\Figures\TD18_cell_Closeu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484784"/>
            <a:ext cx="2947840" cy="2209552"/>
          </a:xfrm>
          <a:prstGeom prst="rect">
            <a:avLst/>
          </a:prstGeom>
          <a:noFill/>
        </p:spPr>
      </p:pic>
      <p:grpSp>
        <p:nvGrpSpPr>
          <p:cNvPr id="15" name="グループ化 14"/>
          <p:cNvGrpSpPr/>
          <p:nvPr/>
        </p:nvGrpSpPr>
        <p:grpSpPr>
          <a:xfrm>
            <a:off x="3779912" y="1700808"/>
            <a:ext cx="1800200" cy="1872208"/>
            <a:chOff x="3779912" y="1700808"/>
            <a:chExt cx="1800200" cy="1872208"/>
          </a:xfrm>
        </p:grpSpPr>
        <p:sp>
          <p:nvSpPr>
            <p:cNvPr id="8" name="円/楕円 7"/>
            <p:cNvSpPr/>
            <p:nvPr/>
          </p:nvSpPr>
          <p:spPr>
            <a:xfrm>
              <a:off x="3779912" y="1916832"/>
              <a:ext cx="1728192" cy="165618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283968" y="1700808"/>
              <a:ext cx="1296144" cy="1296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二等辺三角形 13"/>
            <p:cNvSpPr/>
            <p:nvPr/>
          </p:nvSpPr>
          <p:spPr>
            <a:xfrm rot="2221974">
              <a:off x="5354141" y="2946628"/>
              <a:ext cx="158848" cy="25929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日付プレースホルダ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3978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Nominal test </a:t>
            </a:r>
            <a:r>
              <a:rPr kumimoji="1" lang="en-US" altLang="ja-JP" sz="4800" dirty="0" smtClean="0"/>
              <a:t>procedure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643174" y="1142984"/>
            <a:ext cx="1571636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Design for CLIC (CERN)</a:t>
            </a:r>
            <a:endParaRPr kumimoji="1" lang="ja-JP" altLang="en-US" sz="2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85786" y="2500306"/>
            <a:ext cx="1785950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Fabrication of parts (KEK</a:t>
            </a:r>
            <a:r>
              <a:rPr kumimoji="1" lang="en-US" altLang="ja-JP" sz="2000" dirty="0" smtClean="0"/>
              <a:t>)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86116" y="4357694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Bonding (SLAC)</a:t>
            </a:r>
            <a:endParaRPr kumimoji="1" lang="ja-JP" altLang="en-US" sz="2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14480" y="4000504"/>
            <a:ext cx="928694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CP (SLAC)</a:t>
            </a:r>
            <a:endParaRPr kumimoji="1" lang="ja-JP" altLang="en-US" sz="2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286380" y="4000504"/>
            <a:ext cx="1357322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VAC bake (SLAC)</a:t>
            </a:r>
            <a:endParaRPr kumimoji="1" lang="ja-JP" altLang="en-US" sz="2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572000" y="2285992"/>
            <a:ext cx="1643074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(NLCTA-SLAC)</a:t>
            </a:r>
            <a:endParaRPr kumimoji="1" lang="ja-JP" altLang="en-US" sz="2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357950" y="2285992"/>
            <a:ext cx="1785950" cy="10156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/>
              <a:t>High power test (Nextef-KEK)</a:t>
            </a:r>
            <a:endParaRPr kumimoji="1" lang="ja-JP" altLang="en-US" sz="2000" dirty="0"/>
          </a:p>
        </p:txBody>
      </p:sp>
      <p:sp>
        <p:nvSpPr>
          <p:cNvPr id="13" name="V 字形矢印 12"/>
          <p:cNvSpPr/>
          <p:nvPr/>
        </p:nvSpPr>
        <p:spPr>
          <a:xfrm rot="8723235">
            <a:off x="2200302" y="1967780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V 字形矢印 13"/>
          <p:cNvSpPr/>
          <p:nvPr/>
        </p:nvSpPr>
        <p:spPr>
          <a:xfrm rot="3725275">
            <a:off x="1810747" y="3412078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V 字形矢印 14"/>
          <p:cNvSpPr/>
          <p:nvPr/>
        </p:nvSpPr>
        <p:spPr>
          <a:xfrm rot="1384741">
            <a:off x="2693172" y="4298537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V 字形矢印 15"/>
          <p:cNvSpPr/>
          <p:nvPr/>
        </p:nvSpPr>
        <p:spPr>
          <a:xfrm rot="20389954">
            <a:off x="4761118" y="4432947"/>
            <a:ext cx="500066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V 字形矢印 17"/>
          <p:cNvSpPr/>
          <p:nvPr/>
        </p:nvSpPr>
        <p:spPr>
          <a:xfrm rot="13786395">
            <a:off x="5540731" y="3531716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V 字形矢印 18"/>
          <p:cNvSpPr/>
          <p:nvPr/>
        </p:nvSpPr>
        <p:spPr>
          <a:xfrm rot="18677362">
            <a:off x="6258860" y="3600422"/>
            <a:ext cx="771130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V 字形矢印 19"/>
          <p:cNvSpPr/>
          <p:nvPr/>
        </p:nvSpPr>
        <p:spPr>
          <a:xfrm rot="12050431">
            <a:off x="4330617" y="1465821"/>
            <a:ext cx="1127948" cy="27547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アーチ 21"/>
          <p:cNvSpPr/>
          <p:nvPr/>
        </p:nvSpPr>
        <p:spPr>
          <a:xfrm>
            <a:off x="5286380" y="1857364"/>
            <a:ext cx="1857388" cy="64294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3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051606"/>
            <a:ext cx="1763390" cy="1323110"/>
          </a:xfrm>
          <a:prstGeom prst="rect">
            <a:avLst/>
          </a:prstGeom>
          <a:noFill/>
        </p:spPr>
      </p:pic>
      <p:pic>
        <p:nvPicPr>
          <p:cNvPr id="50178" name="Picture 2" descr="C:\Higo\2009\Picture\091012 TD18 from Juwen\TD18(KEK) in furnace reduc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857760"/>
            <a:ext cx="993006" cy="1717676"/>
          </a:xfrm>
          <a:prstGeom prst="rect">
            <a:avLst/>
          </a:prstGeom>
          <a:noFill/>
        </p:spPr>
      </p:pic>
      <p:pic>
        <p:nvPicPr>
          <p:cNvPr id="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86124"/>
            <a:ext cx="1143008" cy="85674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4000504"/>
            <a:ext cx="1128713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テキスト ボックス 26"/>
          <p:cNvSpPr txBox="1"/>
          <p:nvPr/>
        </p:nvSpPr>
        <p:spPr>
          <a:xfrm>
            <a:off x="611560" y="5157192"/>
            <a:ext cx="3247200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Two structures are made and treated as the twin for the evaluation.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2500306"/>
            <a:ext cx="1601553" cy="138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26" name="スライド番号プレースホル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Three existing test facilities </a:t>
            </a:r>
            <a:br>
              <a:rPr kumimoji="1" lang="en-US" altLang="ja-JP" sz="3600" dirty="0" smtClean="0"/>
            </a:br>
            <a:r>
              <a:rPr kumimoji="1" lang="en-US" altLang="ja-JP" sz="3600" dirty="0" smtClean="0"/>
              <a:t>and one under </a:t>
            </a:r>
            <a:r>
              <a:rPr kumimoji="1" lang="en-US" altLang="ja-JP" sz="3600" dirty="0" smtClean="0"/>
              <a:t>construction at CERN</a:t>
            </a:r>
            <a:endParaRPr kumimoji="1" lang="ja-JP" altLang="en-US" sz="3600" dirty="0"/>
          </a:p>
        </p:txBody>
      </p:sp>
      <p:pic>
        <p:nvPicPr>
          <p:cNvPr id="66562" name="Picture 2" descr="C:\Higo\2010\Reports_Papers_Conferences_Talks\100707 for Yoshida KEK大学院勧誘ポスター\Cover page Nextef inside shie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437112"/>
            <a:ext cx="4788024" cy="2233915"/>
          </a:xfrm>
          <a:prstGeom prst="rect">
            <a:avLst/>
          </a:prstGeom>
          <a:noFill/>
        </p:spPr>
      </p:pic>
      <p:pic>
        <p:nvPicPr>
          <p:cNvPr id="66564" name="Picture 4" descr="C:\Higo\2010\Reports_Papers_Conferences_Talks\100913-17_LINAC10\Higo\Oral Presentation\NLCTA Accelerator Structure set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3386328" cy="2715768"/>
          </a:xfrm>
          <a:prstGeom prst="rect">
            <a:avLst/>
          </a:prstGeom>
          <a:noFill/>
        </p:spPr>
      </p:pic>
      <p:grpSp>
        <p:nvGrpSpPr>
          <p:cNvPr id="13" name="グループ化 12"/>
          <p:cNvGrpSpPr/>
          <p:nvPr/>
        </p:nvGrpSpPr>
        <p:grpSpPr>
          <a:xfrm>
            <a:off x="4644008" y="1268760"/>
            <a:ext cx="4104456" cy="2869287"/>
            <a:chOff x="4644008" y="1268760"/>
            <a:chExt cx="4104456" cy="2869287"/>
          </a:xfrm>
        </p:grpSpPr>
        <p:pic>
          <p:nvPicPr>
            <p:cNvPr id="10" name="Picture 18"/>
            <p:cNvPicPr>
              <a:picLocks noChangeAspect="1" noChangeArrowheads="1"/>
            </p:cNvPicPr>
            <p:nvPr/>
          </p:nvPicPr>
          <p:blipFill>
            <a:blip r:embed="rId4" cstate="print"/>
            <a:srcRect r="2252"/>
            <a:stretch>
              <a:fillRect/>
            </a:stretch>
          </p:blipFill>
          <p:spPr bwMode="auto">
            <a:xfrm>
              <a:off x="5004048" y="1268760"/>
              <a:ext cx="3496816" cy="2802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5"/>
            <p:cNvSpPr txBox="1">
              <a:spLocks noChangeArrowheads="1"/>
            </p:cNvSpPr>
            <p:nvPr/>
          </p:nvSpPr>
          <p:spPr bwMode="auto">
            <a:xfrm>
              <a:off x="6660232" y="3861048"/>
              <a:ext cx="2088232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 b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CERN - CEA – PSI – SLAC </a:t>
              </a:r>
            </a:p>
          </p:txBody>
        </p:sp>
        <p:sp>
          <p:nvSpPr>
            <p:cNvPr id="12" name="TextBox 5"/>
            <p:cNvSpPr txBox="1">
              <a:spLocks noChangeArrowheads="1"/>
            </p:cNvSpPr>
            <p:nvPr/>
          </p:nvSpPr>
          <p:spPr bwMode="auto">
            <a:xfrm>
              <a:off x="4644008" y="3573016"/>
              <a:ext cx="2088232" cy="5232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4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CERN X-band test stand</a:t>
              </a:r>
            </a:p>
            <a:p>
              <a:pPr>
                <a:defRPr/>
              </a:pPr>
              <a:r>
                <a:rPr lang="en-US" sz="14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K. </a:t>
              </a:r>
              <a:r>
                <a:rPr lang="en-US" sz="1400" b="1" dirty="0" err="1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Shirm</a:t>
              </a:r>
              <a:r>
                <a:rPr lang="en-US" sz="14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 in May 2010 </a:t>
              </a:r>
              <a:endParaRPr lang="en-US" sz="1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テキスト ボックス 13"/>
          <p:cNvSpPr txBox="1"/>
          <p:nvPr/>
        </p:nvSpPr>
        <p:spPr>
          <a:xfrm>
            <a:off x="539552" y="1556792"/>
            <a:ext cx="2376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NLCTA &amp; ASTA at SLAC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267744" y="6237312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Nextef of KEK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16" name="日付プレースホル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7" name="スライド番号プレースホル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18" name="フッター プレースホル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95536" y="98072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solidFill>
                  <a:srgbClr val="00B050"/>
                </a:solidFill>
              </a:rPr>
              <a:t>1, 2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619672" y="609329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B050"/>
                </a:solidFill>
              </a:rPr>
              <a:t>3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427984" y="285293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3366FF"/>
                </a:solidFill>
              </a:rPr>
              <a:t>4</a:t>
            </a:r>
            <a:endParaRPr kumimoji="1" lang="ja-JP" altLang="en-US" sz="2400" b="1" dirty="0">
              <a:solidFill>
                <a:srgbClr val="3366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Judgment with </a:t>
            </a:r>
            <a:r>
              <a:rPr lang="en-US" altLang="ja-JP" dirty="0" smtClean="0"/>
              <a:t>b</a:t>
            </a:r>
            <a:r>
              <a:rPr kumimoji="1" lang="en-US" altLang="ja-JP" dirty="0" smtClean="0"/>
              <a:t>reakdown rate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ja-JP" altLang="en-US" smtClean="0"/>
          </a:p>
        </p:txBody>
      </p:sp>
      <p:pic>
        <p:nvPicPr>
          <p:cNvPr id="9219" name="Picture 3" descr="C:\Higo\2009\X-band\X-band Review\Alexej Grudiev New_RF_constraint_update Dec_2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Higo, LINAC10, Tsukuba</a:t>
            </a:r>
            <a:endParaRPr lang="ja-JP" altLang="en-US" dirty="0"/>
          </a:p>
        </p:txBody>
      </p:sp>
      <p:sp>
        <p:nvSpPr>
          <p:cNvPr id="7" name="円/楕円 6"/>
          <p:cNvSpPr/>
          <p:nvPr/>
        </p:nvSpPr>
        <p:spPr>
          <a:xfrm rot="19492477">
            <a:off x="5095875" y="4097338"/>
            <a:ext cx="1420813" cy="2841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 rot="19272512">
            <a:off x="4984750" y="4024313"/>
            <a:ext cx="849313" cy="24923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 rot="19366864">
            <a:off x="3205163" y="3786188"/>
            <a:ext cx="1885950" cy="346075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円/楕円 9"/>
          <p:cNvSpPr/>
          <p:nvPr/>
        </p:nvSpPr>
        <p:spPr>
          <a:xfrm rot="19189600">
            <a:off x="2484438" y="4405313"/>
            <a:ext cx="1346200" cy="2921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226" name="テキスト ボックス 10"/>
          <p:cNvSpPr txBox="1">
            <a:spLocks noChangeArrowheads="1"/>
          </p:cNvSpPr>
          <p:nvPr/>
        </p:nvSpPr>
        <p:spPr bwMode="auto">
          <a:xfrm rot="-2108609">
            <a:off x="4464050" y="4335463"/>
            <a:ext cx="785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solidFill>
                  <a:srgbClr val="00B050"/>
                </a:solidFill>
              </a:rPr>
              <a:t>75</a:t>
            </a:r>
            <a:r>
              <a:rPr lang="ja-JP" altLang="en-US">
                <a:solidFill>
                  <a:srgbClr val="00B050"/>
                </a:solidFill>
              </a:rPr>
              <a:t>㎝</a:t>
            </a:r>
          </a:p>
        </p:txBody>
      </p:sp>
      <p:sp>
        <p:nvSpPr>
          <p:cNvPr id="9227" name="テキスト ボックス 11"/>
          <p:cNvSpPr txBox="1">
            <a:spLocks noChangeArrowheads="1"/>
          </p:cNvSpPr>
          <p:nvPr/>
        </p:nvSpPr>
        <p:spPr bwMode="auto">
          <a:xfrm rot="-2108609">
            <a:off x="4678363" y="4692650"/>
            <a:ext cx="785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solidFill>
                  <a:srgbClr val="C00000"/>
                </a:solidFill>
              </a:rPr>
              <a:t>53</a:t>
            </a:r>
            <a:r>
              <a:rPr lang="ja-JP" altLang="en-US">
                <a:solidFill>
                  <a:srgbClr val="C00000"/>
                </a:solidFill>
              </a:rPr>
              <a:t>㎝</a:t>
            </a:r>
          </a:p>
        </p:txBody>
      </p:sp>
      <p:sp>
        <p:nvSpPr>
          <p:cNvPr id="9228" name="テキスト ボックス 12"/>
          <p:cNvSpPr txBox="1">
            <a:spLocks noChangeArrowheads="1"/>
          </p:cNvSpPr>
          <p:nvPr/>
        </p:nvSpPr>
        <p:spPr bwMode="auto">
          <a:xfrm rot="-2108609">
            <a:off x="3606800" y="4335463"/>
            <a:ext cx="785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solidFill>
                  <a:srgbClr val="FF00FF"/>
                </a:solidFill>
              </a:rPr>
              <a:t>90</a:t>
            </a:r>
            <a:r>
              <a:rPr lang="ja-JP" altLang="en-US">
                <a:solidFill>
                  <a:srgbClr val="FF00FF"/>
                </a:solidFill>
              </a:rPr>
              <a:t>㎝</a:t>
            </a:r>
          </a:p>
        </p:txBody>
      </p:sp>
      <p:sp>
        <p:nvSpPr>
          <p:cNvPr id="9229" name="テキスト ボックス 13"/>
          <p:cNvSpPr txBox="1">
            <a:spLocks noChangeArrowheads="1"/>
          </p:cNvSpPr>
          <p:nvPr/>
        </p:nvSpPr>
        <p:spPr bwMode="auto">
          <a:xfrm rot="-2108609">
            <a:off x="2678113" y="4764088"/>
            <a:ext cx="785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solidFill>
                  <a:srgbClr val="002060"/>
                </a:solidFill>
              </a:rPr>
              <a:t>60</a:t>
            </a:r>
            <a:r>
              <a:rPr lang="ja-JP" altLang="en-US">
                <a:solidFill>
                  <a:srgbClr val="002060"/>
                </a:solidFill>
              </a:rPr>
              <a:t>㎝</a:t>
            </a:r>
          </a:p>
        </p:txBody>
      </p:sp>
      <p:sp>
        <p:nvSpPr>
          <p:cNvPr id="9230" name="テキスト ボックス 14"/>
          <p:cNvSpPr txBox="1">
            <a:spLocks noChangeArrowheads="1"/>
          </p:cNvSpPr>
          <p:nvPr/>
        </p:nvSpPr>
        <p:spPr bwMode="auto">
          <a:xfrm>
            <a:off x="1907704" y="1412776"/>
            <a:ext cx="4728567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000" b="1" dirty="0" smtClean="0">
                <a:solidFill>
                  <a:srgbClr val="FF0000"/>
                </a:solidFill>
              </a:rPr>
              <a:t>Some NLC/GLC </a:t>
            </a:r>
            <a:r>
              <a:rPr lang="en-US" altLang="ja-JP" sz="2000" b="1" dirty="0">
                <a:solidFill>
                  <a:srgbClr val="FF0000"/>
                </a:solidFill>
              </a:rPr>
              <a:t>structure </a:t>
            </a:r>
            <a:r>
              <a:rPr lang="en-US" altLang="ja-JP" sz="2000" b="1" dirty="0" smtClean="0">
                <a:solidFill>
                  <a:srgbClr val="FF0000"/>
                </a:solidFill>
              </a:rPr>
              <a:t>performance well </a:t>
            </a:r>
            <a:r>
              <a:rPr lang="en-US" altLang="ja-JP" sz="2000" b="1" dirty="0">
                <a:solidFill>
                  <a:srgbClr val="FF0000"/>
                </a:solidFill>
              </a:rPr>
              <a:t>in short pulse</a:t>
            </a:r>
            <a:endParaRPr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テキスト ボックス 14"/>
          <p:cNvSpPr txBox="1">
            <a:spLocks noChangeArrowheads="1"/>
          </p:cNvSpPr>
          <p:nvPr/>
        </p:nvSpPr>
        <p:spPr bwMode="auto">
          <a:xfrm>
            <a:off x="0" y="0"/>
            <a:ext cx="1763688" cy="30777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 smtClean="0"/>
              <a:t>A. </a:t>
            </a:r>
            <a:r>
              <a:rPr lang="en-US" altLang="ja-JP" sz="1400" dirty="0" err="1" smtClean="0"/>
              <a:t>Grudiev</a:t>
            </a:r>
            <a:r>
              <a:rPr lang="en-US" altLang="ja-JP" sz="1400" dirty="0" smtClean="0"/>
              <a:t>, Dec. 2008</a:t>
            </a:r>
            <a:endParaRPr lang="ja-JP" altLang="en-US" sz="1400" dirty="0"/>
          </a:p>
        </p:txBody>
      </p:sp>
      <p:sp>
        <p:nvSpPr>
          <p:cNvPr id="15" name="日付プレースホル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7" name="スライド番号プレースホル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</p:cSld>
  <p:clrMapOvr>
    <a:masterClrMapping/>
  </p:clrMapOvr>
  <p:transition advTm="54344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228998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Possibility of </a:t>
            </a:r>
            <a:r>
              <a:rPr kumimoji="1" lang="en-US" altLang="ja-JP" dirty="0" smtClean="0"/>
              <a:t>65 </a:t>
            </a:r>
            <a:r>
              <a:rPr kumimoji="1" lang="en-US" altLang="ja-JP" dirty="0" smtClean="0">
                <a:sym typeface="Wingdings" pitchFamily="2" charset="2"/>
              </a:rPr>
              <a:t> 100 MV/m</a:t>
            </a:r>
            <a:br>
              <a:rPr kumimoji="1" lang="en-US" altLang="ja-JP" dirty="0" smtClean="0">
                <a:sym typeface="Wingdings" pitchFamily="2" charset="2"/>
              </a:rPr>
            </a:br>
            <a:r>
              <a:rPr kumimoji="1" lang="en-US" altLang="ja-JP" dirty="0" smtClean="0">
                <a:sym typeface="Wingdings" pitchFamily="2" charset="2"/>
              </a:rPr>
              <a:t>BDR: </a:t>
            </a:r>
            <a:r>
              <a:rPr lang="en-US" altLang="ja-JP" sz="3600" dirty="0" smtClean="0">
                <a:sym typeface="Wingdings" pitchFamily="2" charset="2"/>
              </a:rPr>
              <a:t>promising result </a:t>
            </a:r>
            <a:r>
              <a:rPr lang="en-US" altLang="ja-JP" sz="3600" dirty="0" smtClean="0">
                <a:sym typeface="Wingdings" pitchFamily="2" charset="2"/>
              </a:rPr>
              <a:t>in CLIC prototype structure</a:t>
            </a:r>
            <a:endParaRPr kumimoji="1" lang="ja-JP" altLang="en-US" dirty="0"/>
          </a:p>
        </p:txBody>
      </p:sp>
      <p:pic>
        <p:nvPicPr>
          <p:cNvPr id="6147" name="Picture 3" descr="C:\Higo\2010\Reports_Papers_Conferences_Talks\100913-17_LINAC10\Higo\Figures\BDR review 3 TimesNewRoman text inpu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28800"/>
            <a:ext cx="5859432" cy="4092302"/>
          </a:xfrm>
          <a:prstGeom prst="rect">
            <a:avLst/>
          </a:prstGeom>
          <a:noFill/>
        </p:spPr>
      </p:pic>
      <p:sp>
        <p:nvSpPr>
          <p:cNvPr id="4" name="下矢印 3"/>
          <p:cNvSpPr/>
          <p:nvPr/>
        </p:nvSpPr>
        <p:spPr>
          <a:xfrm rot="2654318">
            <a:off x="6413411" y="2141445"/>
            <a:ext cx="288032" cy="6480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76256" y="1628800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CLIC </a:t>
            </a:r>
            <a:r>
              <a:rPr kumimoji="1" lang="en-US" altLang="ja-JP" dirty="0" err="1" smtClean="0"/>
              <a:t>undamped</a:t>
            </a:r>
            <a:r>
              <a:rPr kumimoji="1" lang="en-US" altLang="ja-JP" dirty="0" smtClean="0"/>
              <a:t> T18</a:t>
            </a:r>
            <a:endParaRPr kumimoji="1" lang="ja-JP" alt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BDR of CLIC </a:t>
            </a:r>
            <a:r>
              <a:rPr kumimoji="1" lang="en-US" altLang="ja-JP" dirty="0" err="1" smtClean="0"/>
              <a:t>prototye</a:t>
            </a:r>
            <a:r>
              <a:rPr kumimoji="1" lang="en-US" altLang="ja-JP" dirty="0" smtClean="0"/>
              <a:t> but </a:t>
            </a:r>
            <a:r>
              <a:rPr kumimoji="1" lang="en-US" altLang="ja-JP" dirty="0" err="1" smtClean="0"/>
              <a:t>undamped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/>
              <a:t>structures</a:t>
            </a:r>
            <a:endParaRPr kumimoji="1" lang="ja-JP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b="-1086"/>
          <a:stretch>
            <a:fillRect/>
          </a:stretch>
        </p:blipFill>
        <p:spPr bwMode="auto">
          <a:xfrm>
            <a:off x="425176" y="1768826"/>
            <a:ext cx="384504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3282696" y="1768826"/>
            <a:ext cx="285752" cy="214314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3052951" y="1985025"/>
            <a:ext cx="229745" cy="212429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211258" y="1483074"/>
            <a:ext cx="1344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ja-JP" dirty="0">
                <a:solidFill>
                  <a:srgbClr val="0000FF"/>
                </a:solidFill>
                <a:ea typeface="ＭＳ Ｐゴシック" pitchFamily="50" charset="-128"/>
                <a:cs typeface="Arial" pitchFamily="34" charset="0"/>
              </a:rPr>
              <a:t>T18_SLAC_2</a:t>
            </a:r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4139952" y="1268760"/>
          <a:ext cx="4551514" cy="3963997"/>
        </p:xfrm>
        <a:graphic>
          <a:graphicData uri="http://schemas.openxmlformats.org/presentationml/2006/ole">
            <p:oleObj spid="_x0000_s15362" name="KGPlot" r:id="rId5" imgW="8321400" imgH="5810040" progId="KGraph_Plot">
              <p:embed/>
            </p:oleObj>
          </a:graphicData>
        </a:graphic>
      </p:graphicFrame>
      <p:cxnSp>
        <p:nvCxnSpPr>
          <p:cNvPr id="10" name="カギ線コネクタ 9"/>
          <p:cNvCxnSpPr/>
          <p:nvPr/>
        </p:nvCxnSpPr>
        <p:spPr>
          <a:xfrm>
            <a:off x="758987" y="4287629"/>
            <a:ext cx="7500990" cy="1588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1040188" y="1108214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T18 tested </a:t>
            </a:r>
            <a:r>
              <a:rPr kumimoji="1" lang="en-US" altLang="ja-JP" sz="2400" dirty="0" smtClean="0"/>
              <a:t>at SLAC</a:t>
            </a:r>
            <a:endParaRPr kumimoji="1" lang="ja-JP" altLang="en-US" sz="2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288660" y="1108214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T18 tested </a:t>
            </a:r>
            <a:r>
              <a:rPr kumimoji="1" lang="en-US" altLang="ja-JP" sz="2400" dirty="0" smtClean="0"/>
              <a:t>at KEK</a:t>
            </a:r>
            <a:endParaRPr kumimoji="1" lang="ja-JP" altLang="en-US" sz="2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3568" y="5301208"/>
            <a:ext cx="8215370" cy="13234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kumimoji="1" lang="en-US" altLang="ja-JP" sz="2000" dirty="0" smtClean="0">
                <a:solidFill>
                  <a:srgbClr val="00B0F0"/>
                </a:solidFill>
              </a:rPr>
              <a:t>A pair of the same structures are tested in different laboratories. 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en-US" altLang="ja-JP" sz="2000" dirty="0" smtClean="0">
                <a:solidFill>
                  <a:srgbClr val="00B0F0"/>
                </a:solidFill>
              </a:rPr>
              <a:t>Both agrees after nominal processing period.</a:t>
            </a:r>
          </a:p>
          <a:p>
            <a:pPr marL="457200" indent="-457200" algn="ctr">
              <a:buFont typeface="+mj-lt"/>
              <a:buAutoNum type="arabicPeriod"/>
            </a:pPr>
            <a:r>
              <a:rPr kumimoji="1" lang="en-US" altLang="ja-JP" sz="2000" dirty="0" smtClean="0">
                <a:solidFill>
                  <a:srgbClr val="00B0F0"/>
                </a:solidFill>
              </a:rPr>
              <a:t>BDR 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decreases as processing proceeds.</a:t>
            </a:r>
          </a:p>
          <a:p>
            <a:pPr marL="457200" indent="-457200" algn="ctr">
              <a:buFont typeface="+mj-lt"/>
              <a:buAutoNum type="arabicPeriod"/>
            </a:pPr>
            <a:r>
              <a:rPr kumimoji="1" lang="en-US" altLang="ja-JP" sz="2000" dirty="0" smtClean="0">
                <a:solidFill>
                  <a:srgbClr val="00B0F0"/>
                </a:solidFill>
              </a:rPr>
              <a:t>Not 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yet completely stable. Need 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study more</a:t>
            </a:r>
            <a:r>
              <a:rPr kumimoji="1" lang="en-US" altLang="ja-JP" sz="2000" dirty="0" smtClean="0">
                <a:solidFill>
                  <a:srgbClr val="00B0F0"/>
                </a:solidFill>
              </a:rPr>
              <a:t>.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16</a:t>
            </a:fld>
            <a:endParaRPr kumimoji="1" lang="ja-JP" altLang="en-US" dirty="0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 smtClean="0"/>
              <a:t>Higo, LINAC10, Tsukuba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000108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BDR: </a:t>
            </a:r>
            <a:r>
              <a:rPr lang="en-US" altLang="ja-JP" dirty="0" err="1" smtClean="0"/>
              <a:t>U</a:t>
            </a:r>
            <a:r>
              <a:rPr kumimoji="1" lang="en-US" altLang="ja-JP" dirty="0" err="1" smtClean="0"/>
              <a:t>ndamped</a:t>
            </a:r>
            <a:r>
              <a:rPr kumimoji="1" lang="en-US" altLang="ja-JP" dirty="0" smtClean="0"/>
              <a:t> </a:t>
            </a:r>
            <a:r>
              <a:rPr kumimoji="1" lang="en-US" altLang="ja-JP" dirty="0" smtClean="0"/>
              <a:t>T18 </a:t>
            </a:r>
            <a:r>
              <a:rPr kumimoji="1" lang="en-US" altLang="ja-JP" dirty="0" smtClean="0">
                <a:sym typeface="Wingdings" pitchFamily="2" charset="2"/>
              </a:rPr>
              <a:t> </a:t>
            </a:r>
            <a:r>
              <a:rPr kumimoji="1" lang="en-US" altLang="ja-JP" dirty="0" smtClean="0">
                <a:sym typeface="Wingdings" pitchFamily="2" charset="2"/>
              </a:rPr>
              <a:t>Damped </a:t>
            </a:r>
            <a:r>
              <a:rPr kumimoji="1" lang="en-US" altLang="ja-JP" dirty="0" smtClean="0"/>
              <a:t>TD18</a:t>
            </a:r>
            <a:endParaRPr kumimoji="1" lang="ja-JP" altLang="en-US" dirty="0"/>
          </a:p>
        </p:txBody>
      </p:sp>
      <p:pic>
        <p:nvPicPr>
          <p:cNvPr id="48131" name="Picture 3" descr="C:\Higo\2010\Reports_Papers_Conferences_Talks\100523_IPAC10_京都\Higo_THPEA013_CERN_SLAC_KEK\THEA013_Submission\THPEA013_f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3116"/>
            <a:ext cx="4533688" cy="3166386"/>
          </a:xfrm>
          <a:prstGeom prst="rect">
            <a:avLst/>
          </a:prstGeom>
          <a:noFill/>
        </p:spPr>
      </p:pic>
      <p:grpSp>
        <p:nvGrpSpPr>
          <p:cNvPr id="3" name="グループ化 15"/>
          <p:cNvGrpSpPr/>
          <p:nvPr/>
        </p:nvGrpSpPr>
        <p:grpSpPr>
          <a:xfrm>
            <a:off x="1000100" y="1214422"/>
            <a:ext cx="3429024" cy="928694"/>
            <a:chOff x="857224" y="5143512"/>
            <a:chExt cx="3429024" cy="928694"/>
          </a:xfrm>
        </p:grpSpPr>
        <p:sp>
          <p:nvSpPr>
            <p:cNvPr id="9" name="テキスト ボックス 8"/>
            <p:cNvSpPr txBox="1"/>
            <p:nvPr/>
          </p:nvSpPr>
          <p:spPr>
            <a:xfrm>
              <a:off x="857224" y="5143512"/>
              <a:ext cx="3429024" cy="928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/>
                <a:t>T18     </a:t>
              </a:r>
              <a:r>
                <a:rPr kumimoji="1" lang="en-US" altLang="ja-JP" dirty="0" err="1" smtClean="0"/>
                <a:t>vs</a:t>
              </a:r>
              <a:r>
                <a:rPr kumimoji="1" lang="en-US" altLang="ja-JP" dirty="0" smtClean="0"/>
                <a:t>     TD18</a:t>
              </a:r>
            </a:p>
            <a:p>
              <a:pPr algn="ctr"/>
              <a:r>
                <a:rPr lang="en-US" altLang="ja-JP" dirty="0" err="1" smtClean="0"/>
                <a:t>Undamped</a:t>
              </a:r>
              <a:r>
                <a:rPr lang="en-US" altLang="ja-JP" dirty="0" smtClean="0"/>
                <a:t>    </a:t>
              </a:r>
              <a:r>
                <a:rPr lang="en-US" altLang="ja-JP" dirty="0" err="1" smtClean="0"/>
                <a:t>vs</a:t>
              </a:r>
              <a:r>
                <a:rPr lang="en-US" altLang="ja-JP" dirty="0" smtClean="0"/>
                <a:t>           Damped</a:t>
              </a:r>
            </a:p>
            <a:p>
              <a:pPr algn="ctr"/>
              <a:r>
                <a:rPr kumimoji="1" lang="en-US" altLang="ja-JP" dirty="0" smtClean="0">
                  <a:solidFill>
                    <a:srgbClr val="0000FF"/>
                  </a:solidFill>
                </a:rPr>
                <a:t>SLAC</a:t>
              </a:r>
              <a:r>
                <a:rPr kumimoji="1" lang="en-US" altLang="ja-JP" dirty="0" smtClean="0"/>
                <a:t>      </a:t>
              </a:r>
              <a:r>
                <a:rPr kumimoji="1" lang="en-US" altLang="ja-JP" dirty="0" err="1" smtClean="0"/>
                <a:t>vs</a:t>
              </a:r>
              <a:r>
                <a:rPr kumimoji="1" lang="en-US" altLang="ja-JP" dirty="0" smtClean="0"/>
                <a:t>          </a:t>
              </a:r>
              <a:r>
                <a:rPr kumimoji="1" lang="en-US" altLang="ja-JP" dirty="0" smtClean="0">
                  <a:solidFill>
                    <a:srgbClr val="FF0000"/>
                  </a:solidFill>
                </a:rPr>
                <a:t>KEK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円/楕円 9"/>
            <p:cNvSpPr/>
            <p:nvPr/>
          </p:nvSpPr>
          <p:spPr>
            <a:xfrm>
              <a:off x="1353415" y="5198195"/>
              <a:ext cx="214314" cy="21431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0"/>
            <p:cNvSpPr/>
            <p:nvPr/>
          </p:nvSpPr>
          <p:spPr>
            <a:xfrm>
              <a:off x="3976542" y="5184053"/>
              <a:ext cx="214314" cy="21431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二等辺三角形 13"/>
            <p:cNvSpPr/>
            <p:nvPr/>
          </p:nvSpPr>
          <p:spPr>
            <a:xfrm>
              <a:off x="3613871" y="5170486"/>
              <a:ext cx="214314" cy="2143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二等辺三角形 14"/>
            <p:cNvSpPr/>
            <p:nvPr/>
          </p:nvSpPr>
          <p:spPr>
            <a:xfrm>
              <a:off x="1067663" y="5198195"/>
              <a:ext cx="214314" cy="214314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" name="角丸四角形 17"/>
          <p:cNvSpPr/>
          <p:nvPr/>
        </p:nvSpPr>
        <p:spPr>
          <a:xfrm>
            <a:off x="1000100" y="1571612"/>
            <a:ext cx="3357586" cy="2143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860032" y="1700808"/>
            <a:ext cx="3960440" cy="37856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Sensitive to 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Eacc</a:t>
            </a:r>
            <a:r>
              <a:rPr lang="en-US" altLang="ja-JP" sz="2400" dirty="0" smtClean="0">
                <a:solidFill>
                  <a:srgbClr val="00B0F0"/>
                </a:solidFill>
              </a:rPr>
              <a:t> (Es, Hs)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       ~ </a:t>
            </a:r>
            <a:r>
              <a:rPr lang="en-US" altLang="ja-JP" sz="2400" dirty="0" smtClean="0">
                <a:solidFill>
                  <a:srgbClr val="00B0F0"/>
                </a:solidFill>
              </a:rPr>
              <a:t>X5~10 </a:t>
            </a:r>
            <a:r>
              <a:rPr lang="en-US" altLang="ja-JP" sz="2400" dirty="0" smtClean="0">
                <a:solidFill>
                  <a:srgbClr val="00B0F0"/>
                </a:solidFill>
              </a:rPr>
              <a:t>/ 5 (MV/m)</a:t>
            </a:r>
          </a:p>
          <a:p>
            <a:endParaRPr lang="en-US" altLang="ja-JP" sz="2400" dirty="0" smtClean="0">
              <a:solidFill>
                <a:srgbClr val="00B0F0"/>
              </a:solidFill>
            </a:endParaRP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BDR(damped</a:t>
            </a:r>
            <a:r>
              <a:rPr lang="en-US" altLang="ja-JP" sz="2400" dirty="0" smtClean="0">
                <a:solidFill>
                  <a:srgbClr val="00B0F0"/>
                </a:solidFill>
              </a:rPr>
              <a:t>) </a:t>
            </a:r>
            <a:endParaRPr lang="en-US" altLang="ja-JP" sz="2400" dirty="0" smtClean="0">
              <a:solidFill>
                <a:srgbClr val="00B0F0"/>
              </a:solidFill>
            </a:endParaRP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 </a:t>
            </a:r>
            <a:r>
              <a:rPr lang="en-US" altLang="ja-JP" sz="2400" dirty="0" smtClean="0">
                <a:solidFill>
                  <a:srgbClr val="00B0F0"/>
                </a:solidFill>
              </a:rPr>
              <a:t>   ~ </a:t>
            </a:r>
            <a:r>
              <a:rPr lang="en-US" altLang="ja-JP" sz="2400" dirty="0" smtClean="0">
                <a:solidFill>
                  <a:srgbClr val="00B0F0"/>
                </a:solidFill>
              </a:rPr>
              <a:t>100 X BDR (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undamped</a:t>
            </a:r>
            <a:r>
              <a:rPr lang="en-US" altLang="ja-JP" sz="2400" dirty="0" smtClean="0">
                <a:solidFill>
                  <a:srgbClr val="00B0F0"/>
                </a:solidFill>
              </a:rPr>
              <a:t>)</a:t>
            </a:r>
          </a:p>
          <a:p>
            <a:endParaRPr lang="en-US" altLang="ja-JP" sz="2400" dirty="0" smtClean="0">
              <a:solidFill>
                <a:srgbClr val="00B0F0"/>
              </a:solidFill>
            </a:endParaRP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To be studied!</a:t>
            </a:r>
            <a:endParaRPr lang="ja-JP" altLang="en-US" sz="2400" dirty="0" smtClean="0">
              <a:solidFill>
                <a:srgbClr val="FF0000"/>
              </a:solidFill>
            </a:endParaRPr>
          </a:p>
          <a:p>
            <a:r>
              <a:rPr lang="en-US" altLang="ja-JP" sz="2400" dirty="0" smtClean="0"/>
              <a:t>   Damped </a:t>
            </a:r>
            <a:r>
              <a:rPr lang="en-US" altLang="ja-JP" sz="2400" dirty="0" smtClean="0"/>
              <a:t>structure:</a:t>
            </a:r>
          </a:p>
          <a:p>
            <a:r>
              <a:rPr lang="en-US" altLang="ja-JP" sz="2400" dirty="0" smtClean="0"/>
              <a:t>   </a:t>
            </a:r>
            <a:r>
              <a:rPr lang="en-US" altLang="ja-JP" sz="2400" dirty="0" smtClean="0"/>
              <a:t>   High </a:t>
            </a:r>
            <a:r>
              <a:rPr lang="en-US" altLang="ja-JP" sz="2400" dirty="0" smtClean="0">
                <a:latin typeface="Symbol" pitchFamily="18" charset="2"/>
              </a:rPr>
              <a:t>D</a:t>
            </a:r>
            <a:r>
              <a:rPr lang="en-US" altLang="ja-JP" sz="2400" dirty="0" smtClean="0"/>
              <a:t>T</a:t>
            </a:r>
            <a:endParaRPr lang="en-US" altLang="ja-JP" sz="2400" dirty="0" smtClean="0"/>
          </a:p>
          <a:p>
            <a:r>
              <a:rPr lang="en-US" altLang="ja-JP" sz="2400" dirty="0" smtClean="0"/>
              <a:t>   </a:t>
            </a:r>
            <a:r>
              <a:rPr lang="en-US" altLang="ja-JP" sz="2400" dirty="0" smtClean="0"/>
              <a:t>   </a:t>
            </a:r>
            <a:r>
              <a:rPr kumimoji="1" lang="en-US" altLang="ja-JP" sz="2400" dirty="0" smtClean="0"/>
              <a:t>Any </a:t>
            </a:r>
            <a:r>
              <a:rPr kumimoji="1" lang="en-US" altLang="ja-JP" sz="2400" dirty="0" smtClean="0"/>
              <a:t>other mechanism</a:t>
            </a:r>
            <a:r>
              <a:rPr kumimoji="1" lang="en-US" altLang="ja-JP" sz="2400" dirty="0" smtClean="0"/>
              <a:t>?</a:t>
            </a:r>
            <a:endParaRPr lang="en-US" altLang="ja-JP" sz="2400" dirty="0" smtClean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cxnSp>
        <p:nvCxnSpPr>
          <p:cNvPr id="22" name="直線コネクタ 21"/>
          <p:cNvCxnSpPr/>
          <p:nvPr/>
        </p:nvCxnSpPr>
        <p:spPr>
          <a:xfrm flipV="1">
            <a:off x="1333500" y="3058294"/>
            <a:ext cx="1894706" cy="1885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下矢印 22"/>
          <p:cNvSpPr/>
          <p:nvPr/>
        </p:nvSpPr>
        <p:spPr>
          <a:xfrm>
            <a:off x="2483768" y="3501008"/>
            <a:ext cx="45719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コネクタ 24"/>
          <p:cNvCxnSpPr/>
          <p:nvPr/>
        </p:nvCxnSpPr>
        <p:spPr>
          <a:xfrm flipV="1">
            <a:off x="1104106" y="2803798"/>
            <a:ext cx="1894706" cy="1885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BDR versus RF width </a:t>
            </a:r>
            <a:r>
              <a:rPr kumimoji="1" lang="en-US" altLang="ja-JP" dirty="0" smtClean="0"/>
              <a:t>or </a:t>
            </a:r>
            <a:r>
              <a:rPr kumimoji="1" lang="en-US" altLang="ja-JP" dirty="0" smtClean="0">
                <a:latin typeface="Symbol" pitchFamily="18" charset="2"/>
              </a:rPr>
              <a:t>D</a:t>
            </a:r>
            <a:r>
              <a:rPr kumimoji="1" lang="en-US" altLang="ja-JP" dirty="0" smtClean="0"/>
              <a:t>T</a:t>
            </a:r>
            <a:r>
              <a:rPr kumimoji="1" lang="en-US" altLang="ja-JP" sz="3100" dirty="0" smtClean="0"/>
              <a:t>(pulse heating) </a:t>
            </a:r>
            <a:endParaRPr kumimoji="1" lang="ja-JP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000240"/>
            <a:ext cx="454934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テキスト ボックス 16"/>
          <p:cNvSpPr txBox="1"/>
          <p:nvPr/>
        </p:nvSpPr>
        <p:spPr>
          <a:xfrm>
            <a:off x="4929190" y="1142984"/>
            <a:ext cx="342902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TD18_Disk_#3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     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BDR versus </a:t>
            </a:r>
            <a:r>
              <a:rPr kumimoji="1" lang="en-US" altLang="ja-JP" sz="2400" dirty="0" smtClean="0">
                <a:solidFill>
                  <a:srgbClr val="00B0F0"/>
                </a:solidFill>
                <a:latin typeface="Symbol" pitchFamily="18" charset="2"/>
              </a:rPr>
              <a:t>D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T </a:t>
            </a:r>
          </a:p>
          <a:p>
            <a:r>
              <a:rPr lang="en-US" altLang="ja-JP" sz="2000" dirty="0" smtClean="0"/>
              <a:t>            </a:t>
            </a:r>
            <a:r>
              <a:rPr kumimoji="1" lang="en-US" altLang="ja-JP" sz="2000" dirty="0" smtClean="0"/>
              <a:t>(pulse temperature rise)</a:t>
            </a:r>
            <a:endParaRPr kumimoji="1" lang="ja-JP" altLang="en-US" sz="2000" dirty="0"/>
          </a:p>
        </p:txBody>
      </p:sp>
      <p:cxnSp>
        <p:nvCxnSpPr>
          <p:cNvPr id="20" name="直線コネクタ 19"/>
          <p:cNvCxnSpPr/>
          <p:nvPr/>
        </p:nvCxnSpPr>
        <p:spPr>
          <a:xfrm rot="10800000" flipV="1">
            <a:off x="6072198" y="2214554"/>
            <a:ext cx="2286016" cy="2000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4786314" y="371475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Undamped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929454" y="335756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</a:t>
            </a:r>
            <a:r>
              <a:rPr kumimoji="1" lang="en-US" altLang="ja-JP" dirty="0" smtClean="0"/>
              <a:t>amped </a:t>
            </a:r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429124" y="5214950"/>
            <a:ext cx="4500594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Tight c</a:t>
            </a:r>
            <a:r>
              <a:rPr kumimoji="1" lang="en-US" altLang="ja-JP" dirty="0" smtClean="0"/>
              <a:t>orrelation with pulse temperature rise.</a:t>
            </a:r>
          </a:p>
          <a:p>
            <a:r>
              <a:rPr lang="en-US" altLang="ja-JP" dirty="0" smtClean="0"/>
              <a:t>      Same at </a:t>
            </a:r>
            <a:r>
              <a:rPr lang="en-US" altLang="ja-JP" dirty="0" smtClean="0">
                <a:solidFill>
                  <a:srgbClr val="FF0000"/>
                </a:solidFill>
              </a:rPr>
              <a:t>100MV/m</a:t>
            </a:r>
            <a:r>
              <a:rPr lang="en-US" altLang="ja-JP" dirty="0" smtClean="0"/>
              <a:t> but pulse length </a:t>
            </a:r>
            <a:r>
              <a:rPr lang="en-US" altLang="ja-JP" dirty="0" smtClean="0">
                <a:sym typeface="Wingdings" pitchFamily="2" charset="2"/>
              </a:rPr>
              <a:t> </a:t>
            </a:r>
            <a:r>
              <a:rPr lang="en-US" altLang="ja-JP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altLang="ja-JP" dirty="0" smtClean="0">
                <a:sym typeface="Wingdings" pitchFamily="2" charset="2"/>
              </a:rPr>
              <a:t>T</a:t>
            </a:r>
          </a:p>
          <a:p>
            <a:r>
              <a:rPr lang="en-US" altLang="ja-JP" dirty="0" smtClean="0">
                <a:sym typeface="Wingdings" pitchFamily="2" charset="2"/>
              </a:rPr>
              <a:t>          Same </a:t>
            </a:r>
            <a:r>
              <a:rPr lang="en-US" altLang="ja-JP" dirty="0" smtClean="0">
                <a:latin typeface="Symbol" pitchFamily="18" charset="2"/>
                <a:sym typeface="Wingdings" pitchFamily="2" charset="2"/>
              </a:rPr>
              <a:t>D</a:t>
            </a:r>
            <a:r>
              <a:rPr lang="en-US" altLang="ja-JP" dirty="0" smtClean="0">
                <a:sym typeface="Wingdings" pitchFamily="2" charset="2"/>
              </a:rPr>
              <a:t>T </a:t>
            </a:r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83</a:t>
            </a:r>
            <a:r>
              <a:rPr lang="en-US" altLang="ja-JP" dirty="0" smtClean="0">
                <a:sym typeface="Wingdings" pitchFamily="2" charset="2"/>
              </a:rPr>
              <a:t>~</a:t>
            </a:r>
            <a:r>
              <a:rPr lang="en-US" altLang="ja-JP" dirty="0" smtClean="0">
                <a:solidFill>
                  <a:srgbClr val="00B050"/>
                </a:solidFill>
                <a:sym typeface="Wingdings" pitchFamily="2" charset="2"/>
              </a:rPr>
              <a:t>84</a:t>
            </a:r>
            <a:r>
              <a:rPr lang="en-US" altLang="ja-JP" dirty="0" smtClean="0">
                <a:sym typeface="Wingdings" pitchFamily="2" charset="2"/>
              </a:rPr>
              <a:t> </a:t>
            </a:r>
            <a:r>
              <a:rPr lang="en-US" altLang="ja-JP" dirty="0" err="1" smtClean="0">
                <a:sym typeface="Wingdings" pitchFamily="2" charset="2"/>
              </a:rPr>
              <a:t>degC</a:t>
            </a:r>
            <a:r>
              <a:rPr lang="en-US" altLang="ja-JP" dirty="0" smtClean="0">
                <a:sym typeface="Wingdings" pitchFamily="2" charset="2"/>
              </a:rPr>
              <a:t> but diff. </a:t>
            </a:r>
            <a:r>
              <a:rPr lang="en-US" altLang="ja-JP" dirty="0" err="1" smtClean="0">
                <a:sym typeface="Wingdings" pitchFamily="2" charset="2"/>
              </a:rPr>
              <a:t>Eacc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7" name="円/楕円 26"/>
          <p:cNvSpPr/>
          <p:nvPr/>
        </p:nvSpPr>
        <p:spPr>
          <a:xfrm>
            <a:off x="6172199" y="4238624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6700823" y="3476616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7048452" y="3186099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/>
        </p:nvSpPr>
        <p:spPr>
          <a:xfrm>
            <a:off x="7272235" y="3105134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4910014" y="2447909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4914901" y="2566982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4919788" y="2686055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4919909" y="3028968"/>
            <a:ext cx="142876" cy="1428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4929430" y="3152793"/>
            <a:ext cx="142876" cy="142876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7682150" y="2809892"/>
            <a:ext cx="142876" cy="142876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4929190" y="2786058"/>
            <a:ext cx="142876" cy="1428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7572396" y="2786058"/>
            <a:ext cx="142876" cy="14287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642910" y="1428736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TD18_Disk_#2</a:t>
            </a:r>
          </a:p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BDR versus pulse width 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611560" y="5733256"/>
            <a:ext cx="350046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Similar c</a:t>
            </a:r>
            <a:r>
              <a:rPr kumimoji="1" lang="en-US" altLang="ja-JP" dirty="0" smtClean="0"/>
              <a:t>orrelation with pulse width.</a:t>
            </a:r>
            <a:endParaRPr kumimoji="1" lang="ja-JP" altLang="en-US" dirty="0"/>
          </a:p>
        </p:txBody>
      </p:sp>
      <p:pic>
        <p:nvPicPr>
          <p:cNvPr id="39" name="Picture 5" descr="C:\Higo\2010\Reports_Papers_Conferences_Talks\100913-17_LINAC10\Higo\Figures\PASJ_TD18_#2 BDR vs Width plot extract final on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204864"/>
            <a:ext cx="3291830" cy="3291830"/>
          </a:xfrm>
          <a:prstGeom prst="rect">
            <a:avLst/>
          </a:prstGeom>
          <a:noFill/>
        </p:spPr>
      </p:pic>
      <p:sp>
        <p:nvSpPr>
          <p:cNvPr id="42" name="日付プレースホルダ 4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43" name="スライド番号プレースホルダ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44" name="フッター プレースホルダ 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Supplemental high-gradient studies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1628801"/>
            <a:ext cx="7992888" cy="4392488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DC arc at CERN  </a:t>
            </a:r>
            <a:r>
              <a:rPr kumimoji="1" lang="en-US" altLang="ja-JP" sz="2000" dirty="0" smtClean="0">
                <a:sym typeface="Wingdings" pitchFamily="2" charset="2"/>
              </a:rPr>
              <a:t> </a:t>
            </a:r>
            <a:r>
              <a:rPr kumimoji="1" lang="en-US" altLang="ja-JP" sz="2400" dirty="0" err="1" smtClean="0"/>
              <a:t>Calatroni</a:t>
            </a:r>
            <a:r>
              <a:rPr kumimoji="1" lang="en-US" altLang="ja-JP" sz="2400" dirty="0" smtClean="0"/>
              <a:t> </a:t>
            </a:r>
            <a:r>
              <a:rPr kumimoji="1" lang="en-US" altLang="ja-JP" sz="1800" dirty="0" smtClean="0"/>
              <a:t>MOP070, </a:t>
            </a:r>
            <a:r>
              <a:rPr lang="en-US" altLang="ja-JP" sz="2400" dirty="0" smtClean="0"/>
              <a:t>Yokoyama </a:t>
            </a:r>
            <a:r>
              <a:rPr lang="en-US" altLang="ja-JP" sz="1800" dirty="0" smtClean="0"/>
              <a:t>MOP075</a:t>
            </a:r>
            <a:endParaRPr kumimoji="1" lang="en-US" altLang="ja-JP" dirty="0" smtClean="0"/>
          </a:p>
          <a:p>
            <a:r>
              <a:rPr lang="en-US" altLang="ja-JP" dirty="0" smtClean="0"/>
              <a:t>Waveguide RF at SLAC and KEK</a:t>
            </a:r>
          </a:p>
          <a:p>
            <a:r>
              <a:rPr kumimoji="1" lang="en-US" altLang="ja-JP" dirty="0" smtClean="0"/>
              <a:t>Single-cell SW at SLAC </a:t>
            </a:r>
            <a:r>
              <a:rPr kumimoji="1" lang="en-US" altLang="ja-JP" sz="2400" dirty="0" smtClean="0">
                <a:sym typeface="Wingdings" pitchFamily="2" charset="2"/>
              </a:rPr>
              <a:t> Valery talk</a:t>
            </a:r>
            <a:r>
              <a:rPr lang="en-US" altLang="ja-JP" sz="2400" dirty="0" smtClean="0">
                <a:sym typeface="Wingdings" pitchFamily="2" charset="2"/>
              </a:rPr>
              <a:t> </a:t>
            </a:r>
            <a:r>
              <a:rPr lang="en-US" altLang="ja-JP" sz="1800" dirty="0" smtClean="0">
                <a:sym typeface="Wingdings" pitchFamily="2" charset="2"/>
              </a:rPr>
              <a:t>FR105</a:t>
            </a:r>
            <a:endParaRPr kumimoji="1" lang="en-US" altLang="ja-JP" dirty="0" smtClean="0"/>
          </a:p>
          <a:p>
            <a:r>
              <a:rPr lang="en-US" altLang="ja-JP" dirty="0" smtClean="0"/>
              <a:t>Pulse heating at SLAC</a:t>
            </a:r>
            <a:r>
              <a:rPr lang="en-US" altLang="ja-JP" dirty="0" smtClean="0">
                <a:sym typeface="Wingdings" pitchFamily="2" charset="2"/>
              </a:rPr>
              <a:t> </a:t>
            </a:r>
            <a:r>
              <a:rPr lang="en-US" altLang="ja-JP" sz="2400" dirty="0" smtClean="0">
                <a:sym typeface="Wingdings" pitchFamily="2" charset="2"/>
              </a:rPr>
              <a:t> Laurent </a:t>
            </a:r>
            <a:r>
              <a:rPr lang="en-US" altLang="ja-JP" sz="1800" dirty="0" smtClean="0">
                <a:sym typeface="Wingdings" pitchFamily="2" charset="2"/>
              </a:rPr>
              <a:t>MOP076</a:t>
            </a:r>
            <a:endParaRPr lang="en-US" altLang="ja-JP" dirty="0" smtClean="0"/>
          </a:p>
          <a:p>
            <a:r>
              <a:rPr lang="en-US" altLang="ja-JP" dirty="0" smtClean="0"/>
              <a:t>CZ 10-cell setup at SLAC</a:t>
            </a:r>
          </a:p>
          <a:p>
            <a:pPr>
              <a:buNone/>
            </a:pPr>
            <a:endParaRPr lang="en-US" altLang="ja-JP" dirty="0" smtClean="0"/>
          </a:p>
          <a:p>
            <a:pPr>
              <a:buNone/>
            </a:pPr>
            <a:r>
              <a:rPr kumimoji="1" lang="en-US" altLang="ja-JP" dirty="0" smtClean="0"/>
              <a:t>	</a:t>
            </a:r>
            <a:r>
              <a:rPr kumimoji="1" lang="en-US" altLang="ja-JP" dirty="0" smtClean="0">
                <a:solidFill>
                  <a:srgbClr val="00B0F0"/>
                </a:solidFill>
              </a:rPr>
              <a:t>Some of these are presented in the following talk by Valery</a:t>
            </a:r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Evolution in 20 years</a:t>
            </a:r>
          </a:p>
          <a:p>
            <a:r>
              <a:rPr lang="en-US" altLang="ja-JP" dirty="0" smtClean="0"/>
              <a:t>Judgment with breakdown rate</a:t>
            </a:r>
          </a:p>
          <a:p>
            <a:r>
              <a:rPr lang="en-US" altLang="ja-JP" dirty="0" smtClean="0"/>
              <a:t>Supplemental high-gradient studies</a:t>
            </a:r>
          </a:p>
          <a:p>
            <a:r>
              <a:rPr lang="en-US" altLang="ja-JP" dirty="0" smtClean="0"/>
              <a:t>Effort with parameter optimization </a:t>
            </a:r>
            <a:br>
              <a:rPr lang="en-US" altLang="ja-JP" dirty="0" smtClean="0"/>
            </a:br>
            <a:r>
              <a:rPr lang="en-US" altLang="ja-JP" dirty="0" smtClean="0"/>
              <a:t>for stable high gradient</a:t>
            </a:r>
          </a:p>
          <a:p>
            <a:r>
              <a:rPr lang="en-US" altLang="ja-JP" dirty="0" smtClean="0"/>
              <a:t>Effort with other HOM damping scheme</a:t>
            </a:r>
          </a:p>
          <a:p>
            <a:r>
              <a:rPr lang="en-US" altLang="ja-JP" dirty="0" smtClean="0"/>
              <a:t>Efforts in fabrication technology</a:t>
            </a:r>
          </a:p>
          <a:p>
            <a:r>
              <a:rPr lang="en-US" altLang="ja-JP" dirty="0" smtClean="0"/>
              <a:t>X-band c</a:t>
            </a:r>
            <a:r>
              <a:rPr kumimoji="1" lang="en-US" altLang="ja-JP" dirty="0" smtClean="0"/>
              <a:t>ollaboration 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98517"/>
            <a:ext cx="4021711" cy="301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3900" y="1104900"/>
            <a:ext cx="4139996" cy="3104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 t="5269" b="2455"/>
          <a:stretch>
            <a:fillRect/>
          </a:stretch>
        </p:blipFill>
        <p:spPr bwMode="auto">
          <a:xfrm>
            <a:off x="228600" y="3994309"/>
            <a:ext cx="4139996" cy="286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/>
          <a:srcRect t="7843" b="1263"/>
          <a:stretch>
            <a:fillRect/>
          </a:stretch>
        </p:blipFill>
        <p:spPr bwMode="auto">
          <a:xfrm>
            <a:off x="4572000" y="4116388"/>
            <a:ext cx="4021711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-38100" y="38100"/>
            <a:ext cx="9372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Breakdown rate for 5 single cell SW structures</a:t>
            </a:r>
          </a:p>
          <a:p>
            <a:pPr algn="ctr"/>
            <a:r>
              <a:rPr lang="en-US" sz="1600" dirty="0" smtClean="0"/>
              <a:t> 1C-SW-A2.75-T2.0-Cu-SLAC-#1 (green empty diamond), 1C-SW-A3.75-T1.66-Cu-KEK-#1 (black solid circle), </a:t>
            </a:r>
            <a:br>
              <a:rPr lang="en-US" sz="1600" dirty="0" smtClean="0"/>
            </a:br>
            <a:r>
              <a:rPr lang="en-US" sz="1600" dirty="0" smtClean="0"/>
              <a:t>1C-SW-A3.75-T2.6-Cu-SLAC-#1 (blue empty triangle), flat part of the pulse 200 ns,  and </a:t>
            </a:r>
            <a:br>
              <a:rPr lang="en-US" sz="1600" dirty="0" smtClean="0"/>
            </a:br>
            <a:r>
              <a:rPr lang="en-US" sz="1600" dirty="0" smtClean="0"/>
              <a:t>1C-SW-A5.65-T4.6-Frascati-#2 (red empty circle), and 1C-SW-A5.65-T4.6-Cu-KEK-#2 (red full diamond) ), flat part of the pulse 150 ns</a:t>
            </a:r>
            <a:endParaRPr lang="en-US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092280" y="0"/>
            <a:ext cx="205172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Valery, 100613 AAC </a:t>
            </a:r>
            <a:endParaRPr kumimoji="1" lang="ja-JP" altLang="en-US" dirty="0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24328" y="5733256"/>
            <a:ext cx="86409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latin typeface="Symbol" pitchFamily="18" charset="2"/>
              </a:rPr>
              <a:t>D</a:t>
            </a:r>
            <a:r>
              <a:rPr kumimoji="1" lang="en-US" altLang="ja-JP" sz="2800" dirty="0" smtClean="0"/>
              <a:t>T</a:t>
            </a:r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 rot="16200000">
            <a:off x="4946849" y="4494311"/>
            <a:ext cx="8640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latin typeface="Times New Roman" pitchFamily="18" charset="0"/>
                <a:cs typeface="Times New Roman" pitchFamily="18" charset="0"/>
              </a:rPr>
              <a:t>BDR</a:t>
            </a:r>
            <a:endParaRPr kumimoji="1" lang="ja-JP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Effort with parameter optimization </a:t>
            </a:r>
            <a:br>
              <a:rPr kumimoji="1" lang="en-US" altLang="ja-JP" dirty="0" smtClean="0"/>
            </a:br>
            <a:r>
              <a:rPr kumimoji="1" lang="en-US" altLang="ja-JP" dirty="0" smtClean="0"/>
              <a:t>for stable high gradient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48875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テキスト ボックス 5"/>
          <p:cNvSpPr txBox="1"/>
          <p:nvPr/>
        </p:nvSpPr>
        <p:spPr>
          <a:xfrm>
            <a:off x="0" y="0"/>
            <a:ext cx="259228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>
                <a:solidFill>
                  <a:srgbClr val="FF0000"/>
                </a:solidFill>
              </a:rPr>
              <a:t>Grudiev</a:t>
            </a:r>
            <a:r>
              <a:rPr kumimoji="1" lang="en-US" altLang="ja-JP" dirty="0" smtClean="0">
                <a:solidFill>
                  <a:srgbClr val="FF0000"/>
                </a:solidFill>
              </a:rPr>
              <a:t>, 100621 at FNAL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95536" y="980728"/>
            <a:ext cx="3384376" cy="5760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476672"/>
            <a:ext cx="18356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Compilation </a:t>
            </a:r>
            <a:endParaRPr kumimoji="1" lang="ja-JP" alt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1175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0" y="6673334"/>
            <a:ext cx="259228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>
                <a:solidFill>
                  <a:srgbClr val="FF0000"/>
                </a:solidFill>
              </a:rPr>
              <a:t>Grudiev</a:t>
            </a:r>
            <a:r>
              <a:rPr kumimoji="1" lang="en-US" altLang="ja-JP" dirty="0" smtClean="0">
                <a:solidFill>
                  <a:srgbClr val="FF0000"/>
                </a:solidFill>
              </a:rPr>
              <a:t>, 100621 at FNAL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148064" y="3429000"/>
            <a:ext cx="4104456" cy="35283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004048" y="3356992"/>
            <a:ext cx="5395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Sc </a:t>
            </a:r>
            <a:endParaRPr kumimoji="1" lang="ja-JP" alt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500198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>
                <a:solidFill>
                  <a:srgbClr val="00B0F0"/>
                </a:solidFill>
              </a:rPr>
              <a:t>Unloaded 100MV/m</a:t>
            </a:r>
            <a:br>
              <a:rPr kumimoji="1" lang="en-US" altLang="ja-JP" sz="3600" dirty="0" smtClean="0">
                <a:solidFill>
                  <a:srgbClr val="00B0F0"/>
                </a:solidFill>
              </a:rPr>
            </a:br>
            <a:r>
              <a:rPr lang="en-US" altLang="ja-JP" sz="3600" dirty="0" smtClean="0">
                <a:solidFill>
                  <a:srgbClr val="00B0F0"/>
                </a:solidFill>
              </a:rPr>
              <a:t>T18                                 </a:t>
            </a:r>
            <a:r>
              <a:rPr lang="en-US" altLang="ja-JP" sz="3600" dirty="0" smtClean="0">
                <a:solidFill>
                  <a:srgbClr val="00B0F0"/>
                </a:solidFill>
              </a:rPr>
              <a:t>     TD18</a:t>
            </a:r>
            <a:endParaRPr kumimoji="1" lang="ja-JP" altLang="en-US" sz="3600" dirty="0">
              <a:solidFill>
                <a:srgbClr val="00B0F0"/>
              </a:solidFill>
            </a:endParaRPr>
          </a:p>
        </p:txBody>
      </p:sp>
      <p:grpSp>
        <p:nvGrpSpPr>
          <p:cNvPr id="11" name="グループ化 25"/>
          <p:cNvGrpSpPr/>
          <p:nvPr/>
        </p:nvGrpSpPr>
        <p:grpSpPr>
          <a:xfrm>
            <a:off x="383508" y="1916833"/>
            <a:ext cx="4449284" cy="3894698"/>
            <a:chOff x="1359763" y="1142985"/>
            <a:chExt cx="5686466" cy="5129938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85918" y="1214422"/>
              <a:ext cx="5260311" cy="4915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テキスト ボックス 4"/>
            <p:cNvSpPr txBox="1"/>
            <p:nvPr/>
          </p:nvSpPr>
          <p:spPr>
            <a:xfrm rot="16200000">
              <a:off x="-548948" y="3051696"/>
              <a:ext cx="4643474" cy="826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グループ化 24"/>
            <p:cNvGrpSpPr/>
            <p:nvPr/>
          </p:nvGrpSpPr>
          <p:grpSpPr>
            <a:xfrm>
              <a:off x="2143108" y="1611651"/>
              <a:ext cx="3643337" cy="4661272"/>
              <a:chOff x="2143108" y="1611651"/>
              <a:chExt cx="3643337" cy="4661272"/>
            </a:xfrm>
          </p:grpSpPr>
          <p:sp>
            <p:nvSpPr>
              <p:cNvPr id="4" name="テキスト ボックス 3"/>
              <p:cNvSpPr txBox="1"/>
              <p:nvPr/>
            </p:nvSpPr>
            <p:spPr>
              <a:xfrm>
                <a:off x="3571866" y="5786454"/>
                <a:ext cx="1857388" cy="4864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Iris number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正方形/長方形 5"/>
              <p:cNvSpPr/>
              <p:nvPr/>
            </p:nvSpPr>
            <p:spPr>
              <a:xfrm>
                <a:off x="2143108" y="2500306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7" name="正方形/長方形 6"/>
              <p:cNvSpPr/>
              <p:nvPr/>
            </p:nvSpPr>
            <p:spPr>
              <a:xfrm>
                <a:off x="2143108" y="3286124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8" name="正方形/長方形 7"/>
              <p:cNvSpPr/>
              <p:nvPr/>
            </p:nvSpPr>
            <p:spPr>
              <a:xfrm>
                <a:off x="2143108" y="4071942"/>
                <a:ext cx="142876" cy="571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9" name="正方形/長方形 8"/>
              <p:cNvSpPr/>
              <p:nvPr/>
            </p:nvSpPr>
            <p:spPr>
              <a:xfrm>
                <a:off x="2500298" y="1643050"/>
                <a:ext cx="242889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sp>
            <p:nvSpPr>
              <p:cNvPr id="10" name="正方形/長方形 9"/>
              <p:cNvSpPr/>
              <p:nvPr/>
            </p:nvSpPr>
            <p:spPr>
              <a:xfrm>
                <a:off x="2571736" y="2143116"/>
                <a:ext cx="2000264" cy="2143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2" name="直線コネクタ 11"/>
              <p:cNvCxnSpPr/>
              <p:nvPr/>
            </p:nvCxnSpPr>
            <p:spPr>
              <a:xfrm rot="5400000" flipH="1" flipV="1">
                <a:off x="2556832" y="200857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5400000" flipH="1" flipV="1">
                <a:off x="3013676" y="199628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コネクタ 14"/>
              <p:cNvCxnSpPr/>
              <p:nvPr/>
            </p:nvCxnSpPr>
            <p:spPr>
              <a:xfrm rot="5400000" flipH="1" flipV="1">
                <a:off x="3470520" y="198399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 rot="5400000" flipH="1" flipV="1">
                <a:off x="3927364" y="197170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正方形/長方形 17"/>
              <p:cNvSpPr/>
              <p:nvPr/>
            </p:nvSpPr>
            <p:spPr>
              <a:xfrm>
                <a:off x="4500562" y="2143116"/>
                <a:ext cx="509590" cy="2047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400"/>
              </a:p>
            </p:txBody>
          </p:sp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4361912" y="1968841"/>
                <a:ext cx="714380" cy="0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8"/>
              <p:cNvSpPr txBox="1"/>
              <p:nvPr/>
            </p:nvSpPr>
            <p:spPr>
              <a:xfrm>
                <a:off x="5000626" y="4357693"/>
                <a:ext cx="785819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4929188" y="3357560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Ea</a:t>
                </a:r>
                <a:endParaRPr kumimoji="1" lang="ja-JP" altLang="en-US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4500560" y="257174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FF00FF"/>
                    </a:solidFill>
                    <a:latin typeface="Times New Roman" pitchFamily="18" charset="0"/>
                    <a:cs typeface="Times New Roman" pitchFamily="18" charset="0"/>
                  </a:rPr>
                  <a:t>Sc</a:t>
                </a:r>
                <a:endParaRPr kumimoji="1" lang="ja-JP" altLang="en-US" dirty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4571998" y="1857363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CC33"/>
                    </a:solidFill>
                    <a:latin typeface="Times New Roman" pitchFamily="18" charset="0"/>
                    <a:cs typeface="Times New Roman" pitchFamily="18" charset="0"/>
                  </a:rPr>
                  <a:t>Es</a:t>
                </a:r>
                <a:endParaRPr kumimoji="1" lang="ja-JP" altLang="en-US" dirty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3714742" y="5000635"/>
                <a:ext cx="785818" cy="486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solidFill>
                      <a:srgbClr val="3333FF"/>
                    </a:solidFill>
                    <a:latin typeface="Symbol" pitchFamily="18" charset="2"/>
                    <a:cs typeface="Times New Roman" pitchFamily="18" charset="0"/>
                  </a:rPr>
                  <a:t>D</a:t>
                </a:r>
                <a:r>
                  <a:rPr lang="en-US" altLang="ja-JP" dirty="0" smtClean="0">
                    <a:solidFill>
                      <a:srgbClr val="3333FF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1" lang="ja-JP" altLang="en-US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2591832" y="1663147"/>
                <a:ext cx="2000263" cy="8513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T18 </a:t>
                </a:r>
                <a:r>
                  <a:rPr lang="en-US" altLang="ja-JP" dirty="0">
                    <a:latin typeface="Times New Roman" pitchFamily="18" charset="0"/>
                    <a:cs typeface="Times New Roman" pitchFamily="18" charset="0"/>
                  </a:rPr>
                  <a:t>unloaded</a:t>
                </a:r>
                <a:r>
                  <a:rPr lang="en-US" altLang="ja-JP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kumimoji="1" lang="en-US" altLang="ja-JP" dirty="0" smtClean="0">
                    <a:latin typeface="Times New Roman" pitchFamily="18" charset="0"/>
                    <a:cs typeface="Times New Roman" pitchFamily="18" charset="0"/>
                  </a:rPr>
                  <a:t>100MV/m</a:t>
                </a:r>
                <a:endParaRPr kumimoji="1" lang="ja-JP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グループ化 26"/>
          <p:cNvGrpSpPr/>
          <p:nvPr/>
        </p:nvGrpSpPr>
        <p:grpSpPr>
          <a:xfrm>
            <a:off x="4716016" y="1916832"/>
            <a:ext cx="4182253" cy="3903186"/>
            <a:chOff x="1338859" y="1142985"/>
            <a:chExt cx="5615718" cy="5049865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14480" y="1214422"/>
              <a:ext cx="5240097" cy="4862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テキスト ボックス 26"/>
            <p:cNvSpPr txBox="1"/>
            <p:nvPr/>
          </p:nvSpPr>
          <p:spPr>
            <a:xfrm rot="16200000">
              <a:off x="-548947" y="3030791"/>
              <a:ext cx="4643473" cy="8678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 (MW),  </a:t>
              </a:r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 (MV/m), </a:t>
              </a:r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 (MV/m), </a:t>
              </a:r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T(C), </a:t>
              </a:r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Sc*50 (MW/mm2)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3357554" y="5715016"/>
              <a:ext cx="1857388" cy="4778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Iris number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143108" y="2500306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2143108" y="3286124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2143108" y="4071942"/>
              <a:ext cx="14287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500298" y="1643050"/>
              <a:ext cx="2428892" cy="642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571736" y="2143116"/>
              <a:ext cx="2000264" cy="2143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4" name="直線コネクタ 33"/>
            <p:cNvCxnSpPr/>
            <p:nvPr/>
          </p:nvCxnSpPr>
          <p:spPr>
            <a:xfrm rot="5400000" flipH="1" flipV="1">
              <a:off x="2556832" y="200857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5400000" flipH="1" flipV="1">
              <a:off x="3013676" y="199628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 rot="5400000" flipH="1" flipV="1">
              <a:off x="3470520" y="198399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/>
            <p:cNvCxnSpPr/>
            <p:nvPr/>
          </p:nvCxnSpPr>
          <p:spPr>
            <a:xfrm rot="5400000" flipH="1" flipV="1">
              <a:off x="3927364" y="197170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4500562" y="2143116"/>
              <a:ext cx="509590" cy="204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00"/>
            </a:p>
          </p:txBody>
        </p:sp>
        <p:cxnSp>
          <p:nvCxnSpPr>
            <p:cNvPr id="39" name="直線コネクタ 38"/>
            <p:cNvCxnSpPr/>
            <p:nvPr/>
          </p:nvCxnSpPr>
          <p:spPr>
            <a:xfrm rot="5400000" flipH="1" flipV="1">
              <a:off x="4361912" y="1968841"/>
              <a:ext cx="71438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/>
            <p:cNvSpPr txBox="1"/>
            <p:nvPr/>
          </p:nvSpPr>
          <p:spPr>
            <a:xfrm>
              <a:off x="3428992" y="4214818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929190" y="3357562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Ea</a:t>
              </a:r>
              <a:endParaRPr kumimoji="1" lang="ja-JP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5500694" y="2214553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FF00FF"/>
                  </a:solidFill>
                  <a:latin typeface="Times New Roman" pitchFamily="18" charset="0"/>
                  <a:cs typeface="Times New Roman" pitchFamily="18" charset="0"/>
                </a:rPr>
                <a:t>Sc</a:t>
              </a:r>
              <a:endParaRPr kumimoji="1" lang="ja-JP" altLang="en-US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3143240" y="2857496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CC33"/>
                  </a:solidFill>
                  <a:latin typeface="Times New Roman" pitchFamily="18" charset="0"/>
                  <a:cs typeface="Times New Roman" pitchFamily="18" charset="0"/>
                </a:rPr>
                <a:t>Es</a:t>
              </a:r>
              <a:endParaRPr kumimoji="1" lang="ja-JP" altLang="en-US" dirty="0">
                <a:solidFill>
                  <a:srgbClr val="33CC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14744" y="5000635"/>
              <a:ext cx="785819" cy="477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solidFill>
                    <a:srgbClr val="3333FF"/>
                  </a:solidFill>
                  <a:latin typeface="Symbol" pitchFamily="18" charset="2"/>
                  <a:cs typeface="Times New Roman" pitchFamily="18" charset="0"/>
                </a:rPr>
                <a:t>D</a:t>
              </a:r>
              <a:r>
                <a:rPr lang="en-US" altLang="ja-JP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1" lang="ja-JP" altLang="en-US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2285983" y="1663148"/>
              <a:ext cx="2306113" cy="8362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TD18 </a:t>
              </a:r>
              <a:r>
                <a:rPr lang="en-US" altLang="ja-JP" dirty="0">
                  <a:latin typeface="Times New Roman" pitchFamily="18" charset="0"/>
                  <a:cs typeface="Times New Roman" pitchFamily="18" charset="0"/>
                </a:rPr>
                <a:t>unloaded</a:t>
              </a:r>
              <a:r>
                <a:rPr lang="en-US" altLang="ja-JP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kumimoji="1" lang="en-US" altLang="ja-JP" dirty="0" smtClean="0">
                  <a:latin typeface="Times New Roman" pitchFamily="18" charset="0"/>
                  <a:cs typeface="Times New Roman" pitchFamily="18" charset="0"/>
                </a:rPr>
                <a:t>100MV/m</a:t>
              </a:r>
              <a:endParaRPr kumimoji="1" lang="ja-JP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6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196752"/>
            <a:ext cx="1000132" cy="749648"/>
          </a:xfrm>
          <a:prstGeom prst="rect">
            <a:avLst/>
          </a:prstGeom>
          <a:noFill/>
        </p:spPr>
      </p:pic>
      <p:pic>
        <p:nvPicPr>
          <p:cNvPr id="47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196752"/>
            <a:ext cx="790926" cy="770436"/>
          </a:xfrm>
          <a:prstGeom prst="rect">
            <a:avLst/>
          </a:prstGeom>
          <a:noFill/>
        </p:spPr>
      </p:pic>
      <p:sp>
        <p:nvSpPr>
          <p:cNvPr id="48" name="テキスト ボックス 47"/>
          <p:cNvSpPr txBox="1"/>
          <p:nvPr/>
        </p:nvSpPr>
        <p:spPr>
          <a:xfrm>
            <a:off x="5148064" y="0"/>
            <a:ext cx="39959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FF0000"/>
                </a:solidFill>
              </a:rPr>
              <a:t>From </a:t>
            </a:r>
            <a:r>
              <a:rPr kumimoji="1" lang="en-US" altLang="ja-JP" dirty="0" err="1" smtClean="0">
                <a:solidFill>
                  <a:srgbClr val="FF0000"/>
                </a:solidFill>
              </a:rPr>
              <a:t>Grudiev</a:t>
            </a:r>
            <a:r>
              <a:rPr kumimoji="1" lang="en-US" altLang="ja-JP" dirty="0" smtClean="0">
                <a:solidFill>
                  <a:srgbClr val="FF0000"/>
                </a:solidFill>
              </a:rPr>
              <a:t>, </a:t>
            </a:r>
            <a:r>
              <a:rPr lang="en-US" altLang="ja-JP" dirty="0" smtClean="0">
                <a:solidFill>
                  <a:srgbClr val="FF0000"/>
                </a:solidFill>
              </a:rPr>
              <a:t>May 2010</a:t>
            </a:r>
            <a:r>
              <a:rPr kumimoji="1" lang="en-US" altLang="ja-JP" dirty="0" smtClean="0">
                <a:solidFill>
                  <a:srgbClr val="FF0000"/>
                </a:solidFill>
              </a:rPr>
              <a:t> 4</a:t>
            </a:r>
            <a:r>
              <a:rPr kumimoji="1" lang="en-US" altLang="ja-JP" baseline="30000" dirty="0" smtClean="0">
                <a:solidFill>
                  <a:srgbClr val="FF0000"/>
                </a:solidFill>
              </a:rPr>
              <a:t>th</a:t>
            </a:r>
            <a:r>
              <a:rPr kumimoji="1" lang="en-US" altLang="ja-JP" dirty="0" smtClean="0">
                <a:solidFill>
                  <a:srgbClr val="FF0000"/>
                </a:solidFill>
              </a:rPr>
              <a:t> WS at </a:t>
            </a:r>
            <a:r>
              <a:rPr lang="en-US" altLang="ja-JP" dirty="0" smtClean="0">
                <a:solidFill>
                  <a:srgbClr val="FF0000"/>
                </a:solidFill>
              </a:rPr>
              <a:t>CERN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49" name="日付プレースホルダ 4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0" name="スライド番号プレースホルダ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51" name="フッター プレースホルダ 5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4139952" y="1196752"/>
            <a:ext cx="100811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 smtClean="0">
                <a:solidFill>
                  <a:srgbClr val="3366FF"/>
                </a:solidFill>
                <a:latin typeface="Symbol" pitchFamily="18" charset="2"/>
              </a:rPr>
              <a:t>D</a:t>
            </a:r>
            <a:r>
              <a:rPr kumimoji="1" lang="en-US" altLang="ja-JP" sz="3200" b="1" dirty="0" smtClean="0">
                <a:solidFill>
                  <a:srgbClr val="3366FF"/>
                </a:solidFill>
              </a:rPr>
              <a:t>T </a:t>
            </a:r>
            <a:endParaRPr kumimoji="1" lang="ja-JP" altLang="en-US" sz="3200" b="1" dirty="0">
              <a:solidFill>
                <a:srgbClr val="3366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5436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Acc mode parameters TD18 </a:t>
            </a:r>
            <a:r>
              <a:rPr kumimoji="1" lang="en-US" altLang="ja-JP" dirty="0" smtClean="0">
                <a:sym typeface="Wingdings" pitchFamily="2" charset="2"/>
              </a:rPr>
              <a:t> TD24</a:t>
            </a:r>
            <a:endParaRPr kumimoji="1" lang="ja-JP" altLang="en-US" dirty="0"/>
          </a:p>
        </p:txBody>
      </p:sp>
      <p:pic>
        <p:nvPicPr>
          <p:cNvPr id="13314" name="Picture 2" descr="C:\Higo\2010\Reports_Papers_Conferences_Talks\100913-17_LINAC10\Higo\Figures\Grudiev_TD18_damped_May2010_4th-WS_CER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844824"/>
            <a:ext cx="2952328" cy="3506643"/>
          </a:xfrm>
          <a:prstGeom prst="rect">
            <a:avLst/>
          </a:prstGeom>
          <a:noFill/>
        </p:spPr>
      </p:pic>
      <p:pic>
        <p:nvPicPr>
          <p:cNvPr id="13315" name="Picture 3" descr="C:\Higo\2010\Reports_Papers_Conferences_Talks\100913-17_LINAC10\Higo\Figures\Grudiev_TD24_damped_May2010_4th-WS_CER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844824"/>
            <a:ext cx="3110960" cy="3455303"/>
          </a:xfrm>
          <a:prstGeom prst="rect">
            <a:avLst/>
          </a:prstGeom>
          <a:noFill/>
        </p:spPr>
      </p:pic>
      <p:sp>
        <p:nvSpPr>
          <p:cNvPr id="6" name="右矢印 5"/>
          <p:cNvSpPr/>
          <p:nvPr/>
        </p:nvSpPr>
        <p:spPr>
          <a:xfrm>
            <a:off x="4355976" y="2996952"/>
            <a:ext cx="360040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148064" y="0"/>
            <a:ext cx="39959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FF0000"/>
                </a:solidFill>
              </a:rPr>
              <a:t>From </a:t>
            </a:r>
            <a:r>
              <a:rPr kumimoji="1" lang="en-US" altLang="ja-JP" dirty="0" err="1" smtClean="0">
                <a:solidFill>
                  <a:srgbClr val="FF0000"/>
                </a:solidFill>
              </a:rPr>
              <a:t>Grudiev</a:t>
            </a:r>
            <a:r>
              <a:rPr kumimoji="1" lang="en-US" altLang="ja-JP" dirty="0" smtClean="0">
                <a:solidFill>
                  <a:srgbClr val="FF0000"/>
                </a:solidFill>
              </a:rPr>
              <a:t>, </a:t>
            </a:r>
            <a:r>
              <a:rPr lang="en-US" altLang="ja-JP" dirty="0" smtClean="0">
                <a:solidFill>
                  <a:srgbClr val="FF0000"/>
                </a:solidFill>
              </a:rPr>
              <a:t>May 2010</a:t>
            </a:r>
            <a:r>
              <a:rPr kumimoji="1" lang="en-US" altLang="ja-JP" dirty="0" smtClean="0">
                <a:solidFill>
                  <a:srgbClr val="FF0000"/>
                </a:solidFill>
              </a:rPr>
              <a:t> 4</a:t>
            </a:r>
            <a:r>
              <a:rPr kumimoji="1" lang="en-US" altLang="ja-JP" baseline="30000" dirty="0" smtClean="0">
                <a:solidFill>
                  <a:srgbClr val="FF0000"/>
                </a:solidFill>
              </a:rPr>
              <a:t>th</a:t>
            </a:r>
            <a:r>
              <a:rPr kumimoji="1" lang="en-US" altLang="ja-JP" dirty="0" smtClean="0">
                <a:solidFill>
                  <a:srgbClr val="FF0000"/>
                </a:solidFill>
              </a:rPr>
              <a:t> WS at </a:t>
            </a:r>
            <a:r>
              <a:rPr lang="en-US" altLang="ja-JP" dirty="0" smtClean="0">
                <a:solidFill>
                  <a:srgbClr val="FF0000"/>
                </a:solidFill>
              </a:rPr>
              <a:t>CERN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03648" y="5589240"/>
            <a:ext cx="6480720" cy="9541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F0"/>
                </a:solidFill>
              </a:rPr>
              <a:t>Both Sc and </a:t>
            </a:r>
            <a:r>
              <a:rPr kumimoji="1" lang="en-US" altLang="ja-JP" sz="2800" dirty="0" smtClean="0">
                <a:solidFill>
                  <a:srgbClr val="00B0F0"/>
                </a:solidFill>
                <a:latin typeface="Symbol" pitchFamily="18" charset="2"/>
              </a:rPr>
              <a:t>D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T </a:t>
            </a:r>
            <a:r>
              <a:rPr kumimoji="1" lang="en-US" altLang="ja-JP" sz="2800" dirty="0" smtClean="0">
                <a:solidFill>
                  <a:srgbClr val="00B0F0"/>
                </a:solidFill>
              </a:rPr>
              <a:t>decreased</a:t>
            </a:r>
          </a:p>
          <a:p>
            <a:pPr algn="ctr"/>
            <a:r>
              <a:rPr lang="en-US" altLang="ja-JP" sz="2800" dirty="0" smtClean="0">
                <a:solidFill>
                  <a:srgbClr val="00B0F0"/>
                </a:solidFill>
              </a:rPr>
              <a:t>by taking cell parameter optimization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79712" y="1268760"/>
            <a:ext cx="993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Tested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56176" y="1268760"/>
            <a:ext cx="1708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To be tested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1" name="日付プレースホルダ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Effort with other HOM damping scheme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/>
          <a:lstStyle/>
          <a:p>
            <a:r>
              <a:rPr kumimoji="1" lang="en-US" altLang="ja-JP" dirty="0" smtClean="0"/>
              <a:t>Consists </a:t>
            </a:r>
            <a:r>
              <a:rPr lang="en-US" altLang="ja-JP" dirty="0" smtClean="0"/>
              <a:t>of </a:t>
            </a:r>
            <a:r>
              <a:rPr kumimoji="1" lang="en-US" altLang="ja-JP" dirty="0" smtClean="0"/>
              <a:t>rods,  </a:t>
            </a:r>
            <a:r>
              <a:rPr kumimoji="1" lang="en-US" altLang="ja-JP" dirty="0" smtClean="0">
                <a:solidFill>
                  <a:srgbClr val="3366FF"/>
                </a:solidFill>
              </a:rPr>
              <a:t>quads or halves</a:t>
            </a:r>
            <a:endParaRPr kumimoji="1" lang="ja-JP" altLang="en-US" dirty="0">
              <a:solidFill>
                <a:srgbClr val="3366FF"/>
              </a:solidFill>
            </a:endParaRPr>
          </a:p>
        </p:txBody>
      </p:sp>
      <p:pic>
        <p:nvPicPr>
          <p:cNvPr id="5123" name="Picture 3" descr="C:\Higo\2010\Reports_Papers_Conferences_Talks\100913-17_LINAC10\Higo\Figures\Quad_close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3077081" cy="2248636"/>
          </a:xfrm>
          <a:prstGeom prst="rect">
            <a:avLst/>
          </a:prstGeom>
          <a:noFill/>
        </p:spPr>
      </p:pic>
      <p:pic>
        <p:nvPicPr>
          <p:cNvPr id="57346" name="Picture 2" descr="C:\Higo\2010\Reports_Papers_Conferences_Talks\100913-17_LINAC10\Higo\Oral Presentation\Quad Assemb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933056"/>
            <a:ext cx="2304256" cy="1525997"/>
          </a:xfrm>
          <a:prstGeom prst="rect">
            <a:avLst/>
          </a:prstGeom>
          <a:noFill/>
        </p:spPr>
      </p:pic>
      <p:pic>
        <p:nvPicPr>
          <p:cNvPr id="6" name="Picture 3" descr="BC78_17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268760"/>
            <a:ext cx="2992190" cy="2992190"/>
          </a:xfrm>
          <a:prstGeom prst="rect">
            <a:avLst/>
          </a:prstGeom>
          <a:noFill/>
        </p:spPr>
      </p:pic>
      <p:pic>
        <p:nvPicPr>
          <p:cNvPr id="7" name="Picture 2" descr="BC7_420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573016"/>
            <a:ext cx="2736304" cy="2736304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3635896" y="4797152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Still poor high gradient performance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004048" y="6237312"/>
            <a:ext cx="259228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Adolphsen</a:t>
            </a:r>
            <a:r>
              <a:rPr kumimoji="1" lang="en-US" altLang="ja-JP" dirty="0" smtClean="0"/>
              <a:t>, CLIC09, 2009</a:t>
            </a:r>
            <a:endParaRPr kumimoji="1" lang="ja-JP" altLang="en-US" dirty="0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293" y="2492326"/>
            <a:ext cx="2713484" cy="339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3793" y="2420888"/>
            <a:ext cx="2786063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420888"/>
            <a:ext cx="2695575" cy="33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Box 12"/>
          <p:cNvSpPr txBox="1">
            <a:spLocks noChangeArrowheads="1"/>
          </p:cNvSpPr>
          <p:nvPr/>
        </p:nvSpPr>
        <p:spPr bwMode="auto">
          <a:xfrm>
            <a:off x="154856" y="3135263"/>
            <a:ext cx="857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Times New Roman" pitchFamily="18" charset="0"/>
                <a:cs typeface="Times New Roman" pitchFamily="18" charset="0"/>
              </a:rPr>
              <a:t>E-field</a:t>
            </a:r>
          </a:p>
        </p:txBody>
      </p:sp>
      <p:sp>
        <p:nvSpPr>
          <p:cNvPr id="1032" name="TextBox 13"/>
          <p:cNvSpPr txBox="1">
            <a:spLocks noChangeArrowheads="1"/>
          </p:cNvSpPr>
          <p:nvPr/>
        </p:nvSpPr>
        <p:spPr bwMode="auto">
          <a:xfrm>
            <a:off x="3155231" y="3135263"/>
            <a:ext cx="857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Times New Roman" pitchFamily="18" charset="0"/>
                <a:cs typeface="Times New Roman" pitchFamily="18" charset="0"/>
              </a:rPr>
              <a:t>H-field</a:t>
            </a:r>
          </a:p>
        </p:txBody>
      </p:sp>
      <p:sp>
        <p:nvSpPr>
          <p:cNvPr id="1033" name="TextBox 14"/>
          <p:cNvSpPr txBox="1">
            <a:spLocks noChangeArrowheads="1"/>
          </p:cNvSpPr>
          <p:nvPr/>
        </p:nvSpPr>
        <p:spPr bwMode="auto">
          <a:xfrm>
            <a:off x="6155606" y="3063826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Times New Roman" pitchFamily="18" charset="0"/>
                <a:cs typeface="Times New Roman" pitchFamily="18" charset="0"/>
              </a:rPr>
              <a:t>Sc</a:t>
            </a:r>
          </a:p>
        </p:txBody>
      </p:sp>
      <p:sp>
        <p:nvSpPr>
          <p:cNvPr id="1034" name="TextBox 17"/>
          <p:cNvSpPr txBox="1">
            <a:spLocks noChangeArrowheads="1"/>
          </p:cNvSpPr>
          <p:nvPr/>
        </p:nvSpPr>
        <p:spPr bwMode="auto">
          <a:xfrm>
            <a:off x="7727231" y="4206826"/>
            <a:ext cx="1000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latin typeface="Times New Roman" pitchFamily="18" charset="0"/>
                <a:cs typeface="Times New Roman" pitchFamily="18" charset="0"/>
              </a:rPr>
              <a:t>6.75  W/</a:t>
            </a:r>
            <a:r>
              <a:rPr lang="el-GR" sz="120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GB" sz="120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GB" sz="1200" baseline="300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035" name="TextBox 18"/>
          <p:cNvSpPr txBox="1">
            <a:spLocks noChangeArrowheads="1"/>
          </p:cNvSpPr>
          <p:nvPr/>
        </p:nvSpPr>
        <p:spPr bwMode="auto">
          <a:xfrm>
            <a:off x="3798168" y="3778201"/>
            <a:ext cx="6429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en-GB" sz="1200" baseline="3000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GB" sz="1200">
                <a:latin typeface="Times New Roman" pitchFamily="18" charset="0"/>
                <a:cs typeface="Times New Roman" pitchFamily="18" charset="0"/>
              </a:rPr>
              <a:t> K</a:t>
            </a:r>
            <a:endParaRPr lang="en-GB" sz="1200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TextBox 19"/>
          <p:cNvSpPr txBox="1">
            <a:spLocks noChangeArrowheads="1"/>
          </p:cNvSpPr>
          <p:nvPr/>
        </p:nvSpPr>
        <p:spPr bwMode="auto">
          <a:xfrm>
            <a:off x="5012606" y="4206826"/>
            <a:ext cx="642937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GB" sz="1200" baseline="3000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GB" sz="1200">
                <a:latin typeface="Times New Roman" pitchFamily="18" charset="0"/>
                <a:cs typeface="Times New Roman" pitchFamily="18" charset="0"/>
              </a:rPr>
              <a:t> K</a:t>
            </a:r>
            <a:endParaRPr lang="en-GB" sz="1200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975648" y="0"/>
            <a:ext cx="31683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/>
              <a:t>R. Jones for CLIC DDS design, 100911</a:t>
            </a:r>
            <a:endParaRPr kumimoji="1" lang="ja-JP" altLang="en-US" sz="14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483768" y="548680"/>
            <a:ext cx="5472608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DDS scheme for CLIC</a:t>
            </a:r>
          </a:p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Fabrication test was started.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May evaluate high gradient performance and wake field.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76672"/>
            <a:ext cx="1763688" cy="175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</a:t>
            </a:r>
            <a:r>
              <a:rPr kumimoji="1" lang="en-US" altLang="ja-JP" dirty="0" smtClean="0"/>
              <a:t>hoke-mode design</a:t>
            </a:r>
            <a:endParaRPr kumimoji="1" lang="ja-JP" altLang="en-US" dirty="0"/>
          </a:p>
        </p:txBody>
      </p:sp>
      <p:pic>
        <p:nvPicPr>
          <p:cNvPr id="14338" name="Picture 2" descr="C:\Higo\2010\Reports_Papers_Conferences_Talks\100913-17_LINAC10\Higo\Figures\Jiaru Shi cd10-chok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16832"/>
            <a:ext cx="3480671" cy="2779141"/>
          </a:xfrm>
          <a:prstGeom prst="rect">
            <a:avLst/>
          </a:prstGeom>
          <a:noFill/>
        </p:spPr>
      </p:pic>
      <p:pic>
        <p:nvPicPr>
          <p:cNvPr id="14339" name="Picture 3" descr="C:\Higo\2010\Laboratories\CERN\Jiaru Shi\100913 Choke design for LINAC10\1cell-chok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2091944" cy="2715504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4283968" y="1772816"/>
            <a:ext cx="230425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Possibl</a:t>
            </a:r>
            <a:r>
              <a:rPr lang="en-US" altLang="ja-JP" sz="2400" dirty="0" smtClean="0">
                <a:solidFill>
                  <a:srgbClr val="FF0000"/>
                </a:solidFill>
              </a:rPr>
              <a:t>e test in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C10 setup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975648" y="0"/>
            <a:ext cx="31683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/>
              <a:t>J. Shi CLIC choke mode design, 100913</a:t>
            </a:r>
            <a:endParaRPr kumimoji="1" lang="ja-JP" altLang="en-US" sz="1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483768" y="5013176"/>
            <a:ext cx="54006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CLIC collaboration with Asia</a:t>
            </a:r>
          </a:p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Design in collaboration with </a:t>
            </a:r>
            <a:r>
              <a:rPr kumimoji="1" lang="en-US" altLang="ja-JP" sz="2400" dirty="0" err="1" smtClean="0">
                <a:solidFill>
                  <a:srgbClr val="00B0F0"/>
                </a:solidFill>
              </a:rPr>
              <a:t>Tsinghua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 U.</a:t>
            </a:r>
          </a:p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High gradient test at KEK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11560" y="4797152"/>
            <a:ext cx="16561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FF0000"/>
                </a:solidFill>
              </a:rPr>
              <a:t>Design with choke mode</a:t>
            </a:r>
            <a:endParaRPr kumimoji="1" lang="ja-JP" altLang="en-US" sz="2000" dirty="0">
              <a:solidFill>
                <a:srgbClr val="FF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2564904"/>
            <a:ext cx="2730116" cy="234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日付プレースホルダ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Evolution of LC structures in 20 years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344816" cy="1080120"/>
          </a:xfrm>
        </p:spPr>
        <p:txBody>
          <a:bodyPr>
            <a:normAutofit/>
          </a:bodyPr>
          <a:lstStyle/>
          <a:p>
            <a:r>
              <a:rPr lang="en-US" altLang="ja-JP" sz="4000" dirty="0" smtClean="0"/>
              <a:t>Efforts in fabrication technology</a:t>
            </a:r>
            <a:endParaRPr kumimoji="1" lang="ja-JP" altLang="en-US" sz="40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dirty="0" smtClean="0">
                <a:solidFill>
                  <a:srgbClr val="3366FF"/>
                </a:solidFill>
              </a:rPr>
              <a:t>Before </a:t>
            </a:r>
          </a:p>
          <a:p>
            <a:pPr lvl="1"/>
            <a:r>
              <a:rPr kumimoji="1" lang="en-US" altLang="ja-JP" dirty="0" smtClean="0"/>
              <a:t>CERN: diamond-tool machining + vacuum brazing</a:t>
            </a:r>
          </a:p>
          <a:p>
            <a:pPr lvl="1"/>
            <a:r>
              <a:rPr lang="en-US" altLang="ja-JP" dirty="0" smtClean="0"/>
              <a:t>SLAC/KEK: technology hydrogen diffusion bonding + </a:t>
            </a:r>
            <a:r>
              <a:rPr lang="en-US" altLang="ja-JP" dirty="0" err="1" smtClean="0"/>
              <a:t>vac</a:t>
            </a:r>
            <a:r>
              <a:rPr lang="en-US" altLang="ja-JP" dirty="0" smtClean="0"/>
              <a:t> baking</a:t>
            </a:r>
          </a:p>
          <a:p>
            <a:r>
              <a:rPr lang="en-US" altLang="ja-JP" dirty="0" smtClean="0">
                <a:solidFill>
                  <a:srgbClr val="3366FF"/>
                </a:solidFill>
              </a:rPr>
              <a:t>Present to future</a:t>
            </a:r>
            <a:endParaRPr lang="en-US" altLang="ja-JP" dirty="0" smtClean="0">
              <a:solidFill>
                <a:srgbClr val="3366FF"/>
              </a:solidFill>
            </a:endParaRPr>
          </a:p>
          <a:p>
            <a:pPr lvl="1"/>
            <a:r>
              <a:rPr lang="en-US" altLang="ja-JP" dirty="0" smtClean="0"/>
              <a:t>Collaboration among three</a:t>
            </a:r>
          </a:p>
          <a:p>
            <a:pPr lvl="1"/>
            <a:r>
              <a:rPr lang="en-US" altLang="ja-JP" dirty="0" smtClean="0"/>
              <a:t>CERN follows SLAC/KEK to understand</a:t>
            </a:r>
          </a:p>
          <a:p>
            <a:pPr lvl="2"/>
            <a:r>
              <a:rPr lang="en-US" altLang="ja-JP" dirty="0" smtClean="0"/>
              <a:t>CERN-made T18 runs well, &lt;2x10</a:t>
            </a:r>
            <a:r>
              <a:rPr lang="en-US" altLang="ja-JP" baseline="30000" dirty="0" smtClean="0"/>
              <a:t>-7</a:t>
            </a:r>
            <a:r>
              <a:rPr lang="en-US" altLang="ja-JP" dirty="0" smtClean="0"/>
              <a:t> </a:t>
            </a:r>
            <a:r>
              <a:rPr lang="en-US" altLang="ja-JP" dirty="0" smtClean="0"/>
              <a:t>BD/pulse/m (CLIC req.)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T</a:t>
            </a:r>
            <a:r>
              <a:rPr kumimoji="1" lang="en-US" altLang="ja-JP" dirty="0" smtClean="0"/>
              <a:t>echnologies are developed </a:t>
            </a:r>
            <a:r>
              <a:rPr kumimoji="1" lang="en-US" altLang="ja-JP" dirty="0" smtClean="0"/>
              <a:t>which can be realized at multiple places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5"/>
          <p:cNvGrpSpPr/>
          <p:nvPr/>
        </p:nvGrpSpPr>
        <p:grpSpPr>
          <a:xfrm>
            <a:off x="35496" y="188640"/>
            <a:ext cx="8856984" cy="6408712"/>
            <a:chOff x="35496" y="188640"/>
            <a:chExt cx="8856984" cy="6408712"/>
          </a:xfrm>
        </p:grpSpPr>
        <p:sp>
          <p:nvSpPr>
            <p:cNvPr id="4" name="Rectangle 3"/>
            <p:cNvSpPr/>
            <p:nvPr/>
          </p:nvSpPr>
          <p:spPr>
            <a:xfrm>
              <a:off x="2195736" y="1196752"/>
              <a:ext cx="1656183" cy="160043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GB" sz="1400" dirty="0" smtClean="0"/>
                <a:t>11.994</a:t>
              </a:r>
              <a:r>
                <a:rPr lang="en-US" sz="1400" dirty="0" smtClean="0"/>
                <a:t> GHz, damped structure, </a:t>
              </a:r>
              <a:r>
                <a:rPr lang="en-US" sz="1400" dirty="0" smtClean="0">
                  <a:solidFill>
                    <a:schemeClr val="tx1"/>
                  </a:solidFill>
                </a:rPr>
                <a:t>26 cells, asymmetric disk (</a:t>
              </a:r>
              <a:r>
                <a:rPr lang="en-US" sz="1400" dirty="0" smtClean="0">
                  <a:solidFill>
                    <a:schemeClr val="tx1"/>
                  </a:solidFill>
                  <a:latin typeface="Calibri"/>
                </a:rPr>
                <a:t>Ø80 mm), </a:t>
              </a:r>
              <a:r>
                <a:rPr lang="en-US" sz="1400" dirty="0" smtClean="0">
                  <a:solidFill>
                    <a:schemeClr val="tx1"/>
                  </a:solidFill>
                </a:rPr>
                <a:t>external diameter reference, internal cooling.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1" y="836712"/>
              <a:ext cx="1665616" cy="2232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19"/>
            <p:cNvGrpSpPr/>
            <p:nvPr/>
          </p:nvGrpSpPr>
          <p:grpSpPr>
            <a:xfrm>
              <a:off x="4095726" y="960983"/>
              <a:ext cx="4796754" cy="5584106"/>
              <a:chOff x="4095726" y="960983"/>
              <a:chExt cx="4796754" cy="5584106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69346" y="1484784"/>
                <a:ext cx="4529622" cy="4608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" name="Group 118"/>
              <p:cNvGrpSpPr/>
              <p:nvPr/>
            </p:nvGrpSpPr>
            <p:grpSpPr>
              <a:xfrm>
                <a:off x="4095726" y="960983"/>
                <a:ext cx="4796754" cy="5584106"/>
                <a:chOff x="4095726" y="960983"/>
                <a:chExt cx="4796754" cy="5584106"/>
              </a:xfrm>
            </p:grpSpPr>
            <p:grpSp>
              <p:nvGrpSpPr>
                <p:cNvPr id="6" name="Group 13"/>
                <p:cNvGrpSpPr/>
                <p:nvPr/>
              </p:nvGrpSpPr>
              <p:grpSpPr>
                <a:xfrm>
                  <a:off x="4170432" y="4361929"/>
                  <a:ext cx="1673675" cy="1011287"/>
                  <a:chOff x="726602" y="1178535"/>
                  <a:chExt cx="1673675" cy="1011287"/>
                </a:xfrm>
              </p:grpSpPr>
              <p:cxnSp>
                <p:nvCxnSpPr>
                  <p:cNvPr id="15" name="Straight Arrow Connector 14"/>
                  <p:cNvCxnSpPr/>
                  <p:nvPr/>
                </p:nvCxnSpPr>
                <p:spPr bwMode="auto">
                  <a:xfrm rot="5400000" flipH="1" flipV="1">
                    <a:off x="1752205" y="1538577"/>
                    <a:ext cx="1008113" cy="28803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Text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02" y="1662906"/>
                    <a:ext cx="158764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sz="1400" b="1" dirty="0" smtClean="0"/>
                      <a:t>RF  </a:t>
                    </a:r>
                  </a:p>
                  <a:p>
                    <a:pPr algn="ctr"/>
                    <a:r>
                      <a:rPr lang="en-US" sz="1400" b="1" dirty="0" smtClean="0"/>
                      <a:t>DISTRIBUTION</a:t>
                    </a:r>
                    <a:endParaRPr lang="en-US" sz="1400" b="1" dirty="0"/>
                  </a:p>
                </p:txBody>
              </p:sp>
              <p:cxnSp>
                <p:nvCxnSpPr>
                  <p:cNvPr id="17" name="Straight Arrow Connector 16"/>
                  <p:cNvCxnSpPr/>
                  <p:nvPr/>
                </p:nvCxnSpPr>
                <p:spPr bwMode="auto">
                  <a:xfrm flipV="1">
                    <a:off x="984154" y="2188235"/>
                    <a:ext cx="1128090" cy="1587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" name="Group 20"/>
                <p:cNvGrpSpPr/>
                <p:nvPr/>
              </p:nvGrpSpPr>
              <p:grpSpPr>
                <a:xfrm>
                  <a:off x="4355973" y="5949280"/>
                  <a:ext cx="3888435" cy="595809"/>
                  <a:chOff x="-1249111" y="1778801"/>
                  <a:chExt cx="3888435" cy="595809"/>
                </a:xfrm>
              </p:grpSpPr>
              <p:cxnSp>
                <p:nvCxnSpPr>
                  <p:cNvPr id="19" name="Straight Arrow Connector 18"/>
                  <p:cNvCxnSpPr/>
                  <p:nvPr/>
                </p:nvCxnSpPr>
                <p:spPr bwMode="auto">
                  <a:xfrm rot="16200000" flipV="1">
                    <a:off x="2171272" y="1886814"/>
                    <a:ext cx="576065" cy="360039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Text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1249111" y="2066833"/>
                    <a:ext cx="3744416" cy="30777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400" b="1" dirty="0" smtClean="0"/>
                      <a:t>WAVEGUDE WITH WFM &amp; DAMPING MATERIAL</a:t>
                    </a:r>
                    <a:endParaRPr lang="en-US" sz="1400" b="1" dirty="0"/>
                  </a:p>
                </p:txBody>
              </p:sp>
              <p:cxnSp>
                <p:nvCxnSpPr>
                  <p:cNvPr id="21" name="Straight Arrow Connector 20"/>
                  <p:cNvCxnSpPr/>
                  <p:nvPr/>
                </p:nvCxnSpPr>
                <p:spPr bwMode="auto">
                  <a:xfrm>
                    <a:off x="-1177103" y="2354865"/>
                    <a:ext cx="3816425" cy="1588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" name="Group 39"/>
                <p:cNvGrpSpPr/>
                <p:nvPr/>
              </p:nvGrpSpPr>
              <p:grpSpPr>
                <a:xfrm>
                  <a:off x="4095726" y="1401815"/>
                  <a:ext cx="2780530" cy="2192288"/>
                  <a:chOff x="4095726" y="1401815"/>
                  <a:chExt cx="2780530" cy="2192288"/>
                </a:xfrm>
              </p:grpSpPr>
              <p:grpSp>
                <p:nvGrpSpPr>
                  <p:cNvPr id="9" name="Group 44"/>
                  <p:cNvGrpSpPr/>
                  <p:nvPr/>
                </p:nvGrpSpPr>
                <p:grpSpPr>
                  <a:xfrm>
                    <a:off x="4095726" y="1401815"/>
                    <a:ext cx="2780530" cy="1474735"/>
                    <a:chOff x="607340" y="1886401"/>
                    <a:chExt cx="2780530" cy="1474735"/>
                  </a:xfrm>
                </p:grpSpPr>
                <p:cxnSp>
                  <p:nvCxnSpPr>
                    <p:cNvPr id="27" name="Straight Arrow Connector 26"/>
                    <p:cNvCxnSpPr/>
                    <p:nvPr/>
                  </p:nvCxnSpPr>
                  <p:spPr bwMode="auto">
                    <a:xfrm rot="16200000" flipH="1">
                      <a:off x="2250379" y="2223644"/>
                      <a:ext cx="1175742" cy="1099241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tailEnd type="stealth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8" name="Text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07340" y="1886401"/>
                      <a:ext cx="1878326" cy="3077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1400" b="1" dirty="0" smtClean="0"/>
                        <a:t>VACUUM  MANIFOLD</a:t>
                      </a:r>
                      <a:endParaRPr lang="en-US" sz="1400" b="1" dirty="0"/>
                    </a:p>
                  </p:txBody>
                </p:sp>
                <p:cxnSp>
                  <p:nvCxnSpPr>
                    <p:cNvPr id="29" name="Straight Arrow Connector 28"/>
                    <p:cNvCxnSpPr/>
                    <p:nvPr/>
                  </p:nvCxnSpPr>
                  <p:spPr bwMode="auto">
                    <a:xfrm>
                      <a:off x="704452" y="2185394"/>
                      <a:ext cx="1584176" cy="1588"/>
                    </a:xfrm>
                    <a:prstGeom prst="straightConnector1">
                      <a:avLst/>
                    </a:prstGeom>
                    <a:ln w="12700">
                      <a:solidFill>
                        <a:schemeClr val="tx1"/>
                      </a:solidFill>
                      <a:tailEnd type="non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5" name="Straight Arrow Connector 34"/>
                  <p:cNvCxnSpPr/>
                  <p:nvPr/>
                </p:nvCxnSpPr>
                <p:spPr bwMode="auto">
                  <a:xfrm rot="5400000">
                    <a:off x="4703762" y="2519363"/>
                    <a:ext cx="1895479" cy="254001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0" name="Group 117"/>
                <p:cNvGrpSpPr/>
                <p:nvPr/>
              </p:nvGrpSpPr>
              <p:grpSpPr>
                <a:xfrm>
                  <a:off x="7024219" y="960983"/>
                  <a:ext cx="1868261" cy="1785392"/>
                  <a:chOff x="7024219" y="960983"/>
                  <a:chExt cx="1868261" cy="1785392"/>
                </a:xfrm>
              </p:grpSpPr>
              <p:cxnSp>
                <p:nvCxnSpPr>
                  <p:cNvPr id="47" name="Straight Arrow Connector 46"/>
                  <p:cNvCxnSpPr/>
                  <p:nvPr/>
                </p:nvCxnSpPr>
                <p:spPr bwMode="auto">
                  <a:xfrm rot="5400000">
                    <a:off x="7695743" y="1621645"/>
                    <a:ext cx="1477613" cy="771847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/>
                  <p:cNvCxnSpPr/>
                  <p:nvPr/>
                </p:nvCxnSpPr>
                <p:spPr bwMode="auto">
                  <a:xfrm rot="5400000">
                    <a:off x="8103730" y="1639107"/>
                    <a:ext cx="1087091" cy="346400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stealth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Text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024219" y="960983"/>
                    <a:ext cx="1868261" cy="30777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400" b="1" dirty="0" smtClean="0"/>
                      <a:t>DAMPING  MATERIAL</a:t>
                    </a:r>
                    <a:endParaRPr lang="en-US" sz="1400" b="1" dirty="0"/>
                  </a:p>
                </p:txBody>
              </p:sp>
              <p:cxnSp>
                <p:nvCxnSpPr>
                  <p:cNvPr id="25" name="Straight Arrow Connector 24"/>
                  <p:cNvCxnSpPr/>
                  <p:nvPr/>
                </p:nvCxnSpPr>
                <p:spPr bwMode="auto">
                  <a:xfrm>
                    <a:off x="7092280" y="1268760"/>
                    <a:ext cx="1728192" cy="1"/>
                  </a:xfrm>
                  <a:prstGeom prst="straightConnector1">
                    <a:avLst/>
                  </a:prstGeom>
                  <a:ln w="12700">
                    <a:solidFill>
                      <a:schemeClr val="tx1"/>
                    </a:solidFill>
                    <a:tailEnd type="non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22" name="Title 1"/>
            <p:cNvSpPr txBox="1">
              <a:spLocks/>
            </p:cNvSpPr>
            <p:nvPr/>
          </p:nvSpPr>
          <p:spPr bwMode="auto">
            <a:xfrm>
              <a:off x="1403648" y="188640"/>
              <a:ext cx="5794744" cy="605770"/>
            </a:xfrm>
            <a:prstGeom prst="rect">
              <a:avLst/>
            </a:prstGeom>
            <a:solidFill>
              <a:srgbClr val="000066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TD 26  ( CONCEPTUAL  DESIGN )</a:t>
              </a:r>
            </a:p>
          </p:txBody>
        </p:sp>
        <p:grpSp>
          <p:nvGrpSpPr>
            <p:cNvPr id="14" name="Group 134"/>
            <p:cNvGrpSpPr/>
            <p:nvPr/>
          </p:nvGrpSpPr>
          <p:grpSpPr>
            <a:xfrm>
              <a:off x="35496" y="3140968"/>
              <a:ext cx="4206944" cy="3456384"/>
              <a:chOff x="35496" y="3140968"/>
              <a:chExt cx="4206944" cy="3456384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0566" y="3836451"/>
                <a:ext cx="3773362" cy="27609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" name="Group 11"/>
              <p:cNvGrpSpPr/>
              <p:nvPr/>
            </p:nvGrpSpPr>
            <p:grpSpPr>
              <a:xfrm>
                <a:off x="2336288" y="3573016"/>
                <a:ext cx="1587640" cy="1440159"/>
                <a:chOff x="739266" y="1766342"/>
                <a:chExt cx="1587640" cy="1440159"/>
              </a:xfrm>
            </p:grpSpPr>
            <p:cxnSp>
              <p:nvCxnSpPr>
                <p:cNvPr id="11" name="Straight Arrow Connector 10"/>
                <p:cNvCxnSpPr/>
                <p:nvPr/>
              </p:nvCxnSpPr>
              <p:spPr bwMode="auto">
                <a:xfrm rot="5400000">
                  <a:off x="1113743" y="2209362"/>
                  <a:ext cx="1130183" cy="864096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739266" y="1766342"/>
                  <a:ext cx="158764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1400" b="1" dirty="0" smtClean="0"/>
                    <a:t>COOLING CIRCUIT</a:t>
                  </a:r>
                  <a:endParaRPr lang="en-US" sz="1400" b="1" dirty="0"/>
                </a:p>
              </p:txBody>
            </p:sp>
            <p:cxnSp>
              <p:nvCxnSpPr>
                <p:cNvPr id="13" name="Straight Arrow Connector 12"/>
                <p:cNvCxnSpPr/>
                <p:nvPr/>
              </p:nvCxnSpPr>
              <p:spPr bwMode="auto">
                <a:xfrm>
                  <a:off x="814738" y="2076319"/>
                  <a:ext cx="1296144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69"/>
              <p:cNvGrpSpPr/>
              <p:nvPr/>
            </p:nvGrpSpPr>
            <p:grpSpPr>
              <a:xfrm>
                <a:off x="3018304" y="4603988"/>
                <a:ext cx="1224136" cy="847586"/>
                <a:chOff x="3018304" y="4387964"/>
                <a:chExt cx="1224136" cy="847586"/>
              </a:xfrm>
            </p:grpSpPr>
            <p:cxnSp>
              <p:nvCxnSpPr>
                <p:cNvPr id="66" name="Straight Arrow Connector 65"/>
                <p:cNvCxnSpPr/>
                <p:nvPr/>
              </p:nvCxnSpPr>
              <p:spPr bwMode="auto">
                <a:xfrm rot="5400000" flipH="1" flipV="1">
                  <a:off x="3450320" y="5054736"/>
                  <a:ext cx="360040" cy="1588"/>
                </a:xfrm>
                <a:prstGeom prst="straightConnector1">
                  <a:avLst/>
                </a:prstGeom>
                <a:ln w="63500">
                  <a:solidFill>
                    <a:srgbClr val="002060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3018304" y="4387964"/>
                  <a:ext cx="1224136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="1" dirty="0" smtClean="0"/>
                    <a:t>LOADS  CONNECTION</a:t>
                  </a:r>
                  <a:endParaRPr lang="en-US" sz="1400" b="1" dirty="0"/>
                </a:p>
              </p:txBody>
            </p:sp>
          </p:grpSp>
          <p:grpSp>
            <p:nvGrpSpPr>
              <p:cNvPr id="26" name="Group 70"/>
              <p:cNvGrpSpPr/>
              <p:nvPr/>
            </p:nvGrpSpPr>
            <p:grpSpPr>
              <a:xfrm>
                <a:off x="1115616" y="3140968"/>
                <a:ext cx="1224136" cy="837332"/>
                <a:chOff x="1115616" y="2924944"/>
                <a:chExt cx="1224136" cy="837332"/>
              </a:xfrm>
            </p:grpSpPr>
            <p:cxnSp>
              <p:nvCxnSpPr>
                <p:cNvPr id="57" name="Straight Arrow Connector 56"/>
                <p:cNvCxnSpPr/>
                <p:nvPr/>
              </p:nvCxnSpPr>
              <p:spPr bwMode="auto">
                <a:xfrm rot="5400000" flipH="1" flipV="1">
                  <a:off x="1558268" y="3581462"/>
                  <a:ext cx="360040" cy="1588"/>
                </a:xfrm>
                <a:prstGeom prst="straightConnector1">
                  <a:avLst/>
                </a:prstGeom>
                <a:ln w="63500">
                  <a:solidFill>
                    <a:srgbClr val="002060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1115616" y="2924944"/>
                  <a:ext cx="1224136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="1" dirty="0" smtClean="0"/>
                    <a:t>LOADS  CONNECTION</a:t>
                  </a:r>
                  <a:endParaRPr lang="en-US" sz="1400" b="1" dirty="0"/>
                </a:p>
              </p:txBody>
            </p:sp>
          </p:grpSp>
          <p:grpSp>
            <p:nvGrpSpPr>
              <p:cNvPr id="30" name="Group 77"/>
              <p:cNvGrpSpPr/>
              <p:nvPr/>
            </p:nvGrpSpPr>
            <p:grpSpPr>
              <a:xfrm>
                <a:off x="35496" y="5627340"/>
                <a:ext cx="919688" cy="436553"/>
                <a:chOff x="35496" y="5411316"/>
                <a:chExt cx="919688" cy="436553"/>
              </a:xfrm>
            </p:grpSpPr>
            <p:cxnSp>
              <p:nvCxnSpPr>
                <p:cNvPr id="72" name="Straight Arrow Connector 71"/>
                <p:cNvCxnSpPr/>
                <p:nvPr/>
              </p:nvCxnSpPr>
              <p:spPr bwMode="auto">
                <a:xfrm flipV="1">
                  <a:off x="467544" y="5411316"/>
                  <a:ext cx="487640" cy="131048"/>
                </a:xfrm>
                <a:prstGeom prst="straightConnector1">
                  <a:avLst/>
                </a:prstGeom>
                <a:ln w="63500">
                  <a:solidFill>
                    <a:srgbClr val="002060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35496" y="5540092"/>
                  <a:ext cx="64807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="1" dirty="0" smtClean="0"/>
                    <a:t>BEAM</a:t>
                  </a:r>
                  <a:endParaRPr lang="en-US" sz="1400" b="1" dirty="0"/>
                </a:p>
              </p:txBody>
            </p:sp>
          </p:grpSp>
          <p:grpSp>
            <p:nvGrpSpPr>
              <p:cNvPr id="31" name="Group 84"/>
              <p:cNvGrpSpPr/>
              <p:nvPr/>
            </p:nvGrpSpPr>
            <p:grpSpPr>
              <a:xfrm>
                <a:off x="141412" y="3595876"/>
                <a:ext cx="648072" cy="673988"/>
                <a:chOff x="141412" y="3379852"/>
                <a:chExt cx="648072" cy="673988"/>
              </a:xfrm>
            </p:grpSpPr>
            <p:cxnSp>
              <p:nvCxnSpPr>
                <p:cNvPr id="79" name="Straight Arrow Connector 78"/>
                <p:cNvCxnSpPr/>
                <p:nvPr/>
              </p:nvCxnSpPr>
              <p:spPr bwMode="auto">
                <a:xfrm rot="5400000">
                  <a:off x="282216" y="3869216"/>
                  <a:ext cx="358904" cy="10344"/>
                </a:xfrm>
                <a:prstGeom prst="straightConnector1">
                  <a:avLst/>
                </a:prstGeom>
                <a:ln w="63500">
                  <a:solidFill>
                    <a:srgbClr val="002060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141412" y="3379852"/>
                  <a:ext cx="64807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="1" dirty="0" smtClean="0"/>
                    <a:t>RF</a:t>
                  </a:r>
                  <a:endParaRPr lang="en-US" sz="1400" b="1" dirty="0"/>
                </a:p>
              </p:txBody>
            </p:sp>
          </p:grpSp>
          <p:grpSp>
            <p:nvGrpSpPr>
              <p:cNvPr id="32" name="Group 85"/>
              <p:cNvGrpSpPr/>
              <p:nvPr/>
            </p:nvGrpSpPr>
            <p:grpSpPr>
              <a:xfrm>
                <a:off x="1555284" y="4706476"/>
                <a:ext cx="648072" cy="673988"/>
                <a:chOff x="141412" y="3379852"/>
                <a:chExt cx="648072" cy="673988"/>
              </a:xfrm>
            </p:grpSpPr>
            <p:cxnSp>
              <p:nvCxnSpPr>
                <p:cNvPr id="87" name="Straight Arrow Connector 86"/>
                <p:cNvCxnSpPr/>
                <p:nvPr/>
              </p:nvCxnSpPr>
              <p:spPr bwMode="auto">
                <a:xfrm rot="5400000">
                  <a:off x="282216" y="3869216"/>
                  <a:ext cx="358904" cy="10344"/>
                </a:xfrm>
                <a:prstGeom prst="straightConnector1">
                  <a:avLst/>
                </a:prstGeom>
                <a:ln w="63500">
                  <a:solidFill>
                    <a:srgbClr val="002060"/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141412" y="3379852"/>
                  <a:ext cx="64807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400" b="1" dirty="0" smtClean="0"/>
                    <a:t>RF</a:t>
                  </a:r>
                  <a:endParaRPr lang="en-US" sz="1400" b="1" dirty="0"/>
                </a:p>
              </p:txBody>
            </p:sp>
          </p:grpSp>
          <p:grpSp>
            <p:nvGrpSpPr>
              <p:cNvPr id="33" name="Group 11"/>
              <p:cNvGrpSpPr/>
              <p:nvPr/>
            </p:nvGrpSpPr>
            <p:grpSpPr>
              <a:xfrm>
                <a:off x="2555776" y="5157192"/>
                <a:ext cx="1656184" cy="1387897"/>
                <a:chOff x="523242" y="686222"/>
                <a:chExt cx="1656184" cy="1387897"/>
              </a:xfrm>
            </p:grpSpPr>
            <p:cxnSp>
              <p:nvCxnSpPr>
                <p:cNvPr id="125" name="Straight Arrow Connector 124"/>
                <p:cNvCxnSpPr/>
                <p:nvPr/>
              </p:nvCxnSpPr>
              <p:spPr bwMode="auto">
                <a:xfrm rot="16200000" flipV="1">
                  <a:off x="91194" y="1118270"/>
                  <a:ext cx="1368152" cy="504056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stealth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6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955290" y="1766342"/>
                  <a:ext cx="1224136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1400" b="1" dirty="0" smtClean="0"/>
                    <a:t>REF. SHPERES</a:t>
                  </a:r>
                  <a:endParaRPr lang="en-US" sz="1400" b="1" dirty="0"/>
                </a:p>
              </p:txBody>
            </p:sp>
            <p:cxnSp>
              <p:nvCxnSpPr>
                <p:cNvPr id="127" name="Straight Arrow Connector 126"/>
                <p:cNvCxnSpPr/>
                <p:nvPr/>
              </p:nvCxnSpPr>
              <p:spPr bwMode="auto">
                <a:xfrm>
                  <a:off x="1027298" y="2054374"/>
                  <a:ext cx="1008112" cy="158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3" name="テキスト ボックス 52"/>
          <p:cNvSpPr txBox="1"/>
          <p:nvPr/>
        </p:nvSpPr>
        <p:spPr>
          <a:xfrm>
            <a:off x="6876256" y="0"/>
            <a:ext cx="226774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 smtClean="0"/>
              <a:t>G. </a:t>
            </a:r>
            <a:r>
              <a:rPr kumimoji="1" lang="en-US" altLang="ja-JP" sz="1400" b="1" dirty="0" err="1" smtClean="0"/>
              <a:t>Riddone</a:t>
            </a:r>
            <a:r>
              <a:rPr kumimoji="1" lang="en-US" altLang="ja-JP" sz="1400" b="1" dirty="0" smtClean="0"/>
              <a:t>, CERN, 100914</a:t>
            </a:r>
            <a:endParaRPr kumimoji="1" lang="ja-JP" altLang="en-US" sz="1400" b="1" dirty="0"/>
          </a:p>
        </p:txBody>
      </p:sp>
    </p:spTree>
  </p:cSld>
  <p:clrMapOvr>
    <a:masterClrMapping/>
  </p:clrMapOvr>
  <p:transition>
    <p:split orient="vert" dir="in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086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Assembly of accelerating structures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2010/9/17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9952-7600-4C53-A947-296C19B0E75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56829" y="1446212"/>
            <a:ext cx="7315200" cy="48783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T18 structures tested at SLAC/KEK </a:t>
            </a:r>
            <a:br>
              <a:rPr lang="en-US" dirty="0" smtClean="0"/>
            </a:br>
            <a:r>
              <a:rPr lang="en-US" dirty="0" smtClean="0"/>
              <a:t>showed excellent test results </a:t>
            </a:r>
            <a:br>
              <a:rPr lang="en-US" dirty="0" smtClean="0"/>
            </a:br>
            <a:endParaRPr lang="en-US" dirty="0" smtClean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	</a:t>
            </a:r>
          </a:p>
          <a:p>
            <a:pPr marL="0" indent="0" algn="ctr">
              <a:buNone/>
            </a:pPr>
            <a:r>
              <a:rPr lang="en-US" dirty="0" smtClean="0">
                <a:sym typeface="Wingdings" pitchFamily="2" charset="2"/>
              </a:rPr>
              <a:t>consequent validation of 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design, machining and </a:t>
            </a:r>
            <a:r>
              <a:rPr lang="en-US" b="1" u="sng" dirty="0" smtClean="0">
                <a:sym typeface="Wingdings" pitchFamily="2" charset="2"/>
              </a:rPr>
              <a:t>as</a:t>
            </a:r>
            <a:r>
              <a:rPr lang="en-US" b="1" u="sng" dirty="0" smtClean="0"/>
              <a:t>sembly procedure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NLC/JLC fabrication technology: validated to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100 MV/m (baseline for future CERN X-band accelerating structures)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810000" y="2311242"/>
            <a:ext cx="605307" cy="8113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3810000" y="3987642"/>
            <a:ext cx="605307" cy="8113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Higo, LINAC10, Tsukuba</a:t>
            </a:r>
            <a:endParaRPr 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695728" y="0"/>
            <a:ext cx="24482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G. </a:t>
            </a:r>
            <a:r>
              <a:rPr lang="en-US" altLang="ja-JP" dirty="0" err="1" smtClean="0"/>
              <a:t>Riddone</a:t>
            </a:r>
            <a:r>
              <a:rPr lang="en-US" altLang="ja-JP" dirty="0" smtClean="0"/>
              <a:t>, 06/09/2010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0" y="836712"/>
            <a:ext cx="20162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CERN strategy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7086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Baseline procedure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2010/9/17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C5D76D-C490-4B9F-960C-E5264507069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7" name="Flowchart: Alternate Process 6"/>
          <p:cNvSpPr/>
          <p:nvPr/>
        </p:nvSpPr>
        <p:spPr>
          <a:xfrm>
            <a:off x="228600" y="1143000"/>
            <a:ext cx="2667000" cy="1295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Diamond machining (</a:t>
            </a:r>
            <a:r>
              <a:rPr lang="en-US" sz="2400" dirty="0" smtClean="0">
                <a:solidFill>
                  <a:srgbClr val="FF0000"/>
                </a:solidFill>
              </a:rPr>
              <a:t>sealed structures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8" name="Flowchart: Alternate Process 7"/>
          <p:cNvSpPr/>
          <p:nvPr/>
        </p:nvSpPr>
        <p:spPr>
          <a:xfrm>
            <a:off x="3733800" y="3962400"/>
            <a:ext cx="2667000" cy="1295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H2 diffusion bonding/brazing at ~ 1000 ˚C</a:t>
            </a:r>
            <a:endParaRPr lang="en-US" sz="2400" dirty="0"/>
          </a:p>
        </p:txBody>
      </p:sp>
      <p:sp>
        <p:nvSpPr>
          <p:cNvPr id="9" name="Flowchart: Alternate Process 8"/>
          <p:cNvSpPr/>
          <p:nvPr/>
        </p:nvSpPr>
        <p:spPr>
          <a:xfrm>
            <a:off x="1886857" y="2590800"/>
            <a:ext cx="2667000" cy="1295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Cleaning with light etch</a:t>
            </a:r>
            <a:endParaRPr lang="en-US" sz="2400" dirty="0"/>
          </a:p>
        </p:txBody>
      </p:sp>
      <p:sp>
        <p:nvSpPr>
          <p:cNvPr id="10" name="Flowchart: Alternate Process 9"/>
          <p:cNvSpPr/>
          <p:nvPr/>
        </p:nvSpPr>
        <p:spPr>
          <a:xfrm>
            <a:off x="5562600" y="5410200"/>
            <a:ext cx="2667000" cy="1295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Vacuum baking</a:t>
            </a:r>
          </a:p>
          <a:p>
            <a:pPr algn="ctr"/>
            <a:r>
              <a:rPr lang="en-US" sz="2400" dirty="0" smtClean="0"/>
              <a:t>650 ˚C &gt; 10 days </a:t>
            </a:r>
            <a:endParaRPr lang="en-US" sz="2400" dirty="0"/>
          </a:p>
        </p:txBody>
      </p:sp>
      <p:sp>
        <p:nvSpPr>
          <p:cNvPr id="14" name="Bent Arrow 13"/>
          <p:cNvSpPr/>
          <p:nvPr/>
        </p:nvSpPr>
        <p:spPr>
          <a:xfrm rot="5400000">
            <a:off x="3086100" y="1562100"/>
            <a:ext cx="838200" cy="914400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Bent Arrow 14"/>
          <p:cNvSpPr/>
          <p:nvPr/>
        </p:nvSpPr>
        <p:spPr>
          <a:xfrm rot="5400000">
            <a:off x="4686300" y="3009900"/>
            <a:ext cx="838200" cy="914400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ent Arrow 15"/>
          <p:cNvSpPr/>
          <p:nvPr/>
        </p:nvSpPr>
        <p:spPr>
          <a:xfrm rot="5400000">
            <a:off x="6591300" y="4381500"/>
            <a:ext cx="838200" cy="914400"/>
          </a:xfrm>
          <a:prstGeom prst="ben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99060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910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8229600" y="327511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n-lt"/>
              </a:rPr>
              <a:t>J. </a:t>
            </a:r>
            <a:r>
              <a:rPr lang="en-US" sz="1400" dirty="0" err="1" smtClean="0">
                <a:latin typeface="+mn-lt"/>
              </a:rPr>
              <a:t>Wuang</a:t>
            </a:r>
            <a:endParaRPr lang="en-US" sz="14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90800" y="655022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n-lt"/>
              </a:rPr>
              <a:t>J. </a:t>
            </a:r>
            <a:r>
              <a:rPr lang="en-US" sz="1400" dirty="0" err="1" smtClean="0">
                <a:latin typeface="+mn-lt"/>
              </a:rPr>
              <a:t>Wuang</a:t>
            </a:r>
            <a:endParaRPr lang="en-US" sz="1400" dirty="0">
              <a:latin typeface="+mn-lt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Higo, LINAC10, Tsukuba</a:t>
            </a:r>
            <a:endParaRPr 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695728" y="0"/>
            <a:ext cx="24482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G. </a:t>
            </a:r>
            <a:r>
              <a:rPr lang="en-US" altLang="ja-JP" dirty="0" err="1" smtClean="0"/>
              <a:t>Riddone</a:t>
            </a:r>
            <a:r>
              <a:rPr lang="en-US" altLang="ja-JP" dirty="0" smtClean="0"/>
              <a:t>, 06/09/2010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Vacuum brazing versus hydrogen brazing  </a:t>
            </a:r>
            <a:endParaRPr lang="en-US" sz="4000" dirty="0"/>
          </a:p>
        </p:txBody>
      </p:sp>
      <p:pic>
        <p:nvPicPr>
          <p:cNvPr id="7" name="Picture 2" descr="G:\Divisions\EST\Groups\SM\Metallurgy\MEB\AndersToerklep\Clic\Full Cu2S program\sample 2\KEK\Surface-periphery-14.t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G:\Divisions\EST\Groups\SM\Metallurgy\MEB\AndersToerklep\Clic\Full Cu2S program\sample 4\KEK\Surface-periphery-23.t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2010/9/17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C248-7D84-40CD-A8CA-C4A246C6A83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31840" y="6237312"/>
            <a:ext cx="2895600" cy="365125"/>
          </a:xfrm>
        </p:spPr>
        <p:txBody>
          <a:bodyPr/>
          <a:lstStyle/>
          <a:p>
            <a:r>
              <a:rPr lang="en-US" smtClean="0"/>
              <a:t>Higo, LINAC10, Tsukuba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1981200"/>
            <a:ext cx="1898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Vacuum brazing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48200" y="1981200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Hydrogen brazing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56388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Extensive program launched to improve our understanding on the influence of different thermal cycles on the copper surface  </a:t>
            </a:r>
            <a:endParaRPr 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695728" y="0"/>
            <a:ext cx="24482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G. </a:t>
            </a:r>
            <a:r>
              <a:rPr lang="en-US" altLang="ja-JP" dirty="0" err="1" smtClean="0"/>
              <a:t>Riddone</a:t>
            </a:r>
            <a:r>
              <a:rPr lang="en-US" altLang="ja-JP" dirty="0" smtClean="0"/>
              <a:t>, 06/09/2010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0" y="0"/>
            <a:ext cx="35638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One of the key differences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タイトル 15"/>
          <p:cNvSpPr>
            <a:spLocks noGrp="1"/>
          </p:cNvSpPr>
          <p:nvPr>
            <p:ph type="title"/>
          </p:nvPr>
        </p:nvSpPr>
        <p:spPr>
          <a:xfrm>
            <a:off x="285750" y="142875"/>
            <a:ext cx="5006330" cy="785813"/>
          </a:xfrm>
        </p:spPr>
        <p:txBody>
          <a:bodyPr/>
          <a:lstStyle/>
          <a:p>
            <a:r>
              <a:rPr lang="en-US" altLang="ja-JP" sz="4000" dirty="0" smtClean="0"/>
              <a:t>X-band collaboration</a:t>
            </a:r>
            <a:endParaRPr lang="ja-JP" altLang="en-US" sz="4000" dirty="0" smtClean="0"/>
          </a:p>
        </p:txBody>
      </p:sp>
      <p:sp>
        <p:nvSpPr>
          <p:cNvPr id="50179" name="日付プレースホルダ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2010/9/17</a:t>
            </a:r>
          </a:p>
        </p:txBody>
      </p:sp>
      <p:sp>
        <p:nvSpPr>
          <p:cNvPr id="50180" name="フッター プレースホルダ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ja-JP" smtClean="0">
                <a:latin typeface="Arial" charset="0"/>
                <a:ea typeface="ＭＳ Ｐゴシック" charset="-128"/>
              </a:rPr>
              <a:t>Higo, LINAC10, Tsukuba</a:t>
            </a:r>
          </a:p>
        </p:txBody>
      </p:sp>
      <p:sp>
        <p:nvSpPr>
          <p:cNvPr id="50181" name="スライド番号プレースホル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51C891-8135-4273-81FB-E02F04F560CC}" type="slidenum">
              <a:rPr lang="en-US" altLang="ja-JP" smtClean="0">
                <a:latin typeface="Arial" charset="0"/>
                <a:ea typeface="ＭＳ Ｐゴシック" charset="-128"/>
              </a:rPr>
              <a:pPr/>
              <a:t>35</a:t>
            </a:fld>
            <a:endParaRPr lang="en-US" altLang="ja-JP" smtClean="0">
              <a:latin typeface="Arial" charset="0"/>
              <a:ea typeface="ＭＳ Ｐゴシック" charset="-128"/>
            </a:endParaRPr>
          </a:p>
        </p:txBody>
      </p:sp>
      <p:sp>
        <p:nvSpPr>
          <p:cNvPr id="7" name="円/楕円 6"/>
          <p:cNvSpPr/>
          <p:nvPr/>
        </p:nvSpPr>
        <p:spPr>
          <a:xfrm>
            <a:off x="2627784" y="1052736"/>
            <a:ext cx="3286125" cy="3214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556222" y="2695798"/>
            <a:ext cx="3286125" cy="32146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3842222" y="2695798"/>
            <a:ext cx="3286125" cy="3214688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0185" name="テキスト ボックス 9"/>
          <p:cNvSpPr txBox="1">
            <a:spLocks noChangeArrowheads="1"/>
          </p:cNvSpPr>
          <p:nvPr/>
        </p:nvSpPr>
        <p:spPr bwMode="auto">
          <a:xfrm>
            <a:off x="5058378" y="4275984"/>
            <a:ext cx="24482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3366FF"/>
                </a:solidFill>
              </a:rPr>
              <a:t>KEK, </a:t>
            </a:r>
            <a:r>
              <a:rPr lang="en-US" altLang="ja-JP" dirty="0" err="1" smtClean="0">
                <a:solidFill>
                  <a:srgbClr val="3366FF"/>
                </a:solidFill>
              </a:rPr>
              <a:t>Tsinghua</a:t>
            </a:r>
            <a:r>
              <a:rPr lang="en-US" altLang="ja-JP" dirty="0" smtClean="0">
                <a:solidFill>
                  <a:srgbClr val="3366FF"/>
                </a:solidFill>
              </a:rPr>
              <a:t>, IHEP</a:t>
            </a:r>
          </a:p>
          <a:p>
            <a:r>
              <a:rPr lang="en-US" altLang="ja-JP" dirty="0" smtClean="0"/>
              <a:t>Structure design &amp; fabrication </a:t>
            </a:r>
          </a:p>
          <a:p>
            <a:r>
              <a:rPr lang="en-US" altLang="ja-JP" dirty="0" smtClean="0"/>
              <a:t>High power test @ KEK </a:t>
            </a:r>
            <a:endParaRPr lang="ja-JP" altLang="en-US" dirty="0"/>
          </a:p>
        </p:txBody>
      </p:sp>
      <p:sp>
        <p:nvSpPr>
          <p:cNvPr id="50186" name="テキスト ボックス 10"/>
          <p:cNvSpPr txBox="1">
            <a:spLocks noChangeArrowheads="1"/>
          </p:cNvSpPr>
          <p:nvPr/>
        </p:nvSpPr>
        <p:spPr bwMode="auto">
          <a:xfrm>
            <a:off x="2898138" y="1611688"/>
            <a:ext cx="280831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solidFill>
                  <a:srgbClr val="FF0000"/>
                </a:solidFill>
              </a:rPr>
              <a:t>CERN </a:t>
            </a:r>
            <a:r>
              <a:rPr lang="en-US" altLang="ja-JP" dirty="0" smtClean="0">
                <a:solidFill>
                  <a:srgbClr val="FF0000"/>
                </a:solidFill>
              </a:rPr>
              <a:t> &amp; European labs.</a:t>
            </a:r>
          </a:p>
          <a:p>
            <a:pPr algn="ctr"/>
            <a:r>
              <a:rPr lang="en-US" altLang="ja-JP" dirty="0" smtClean="0"/>
              <a:t>Design &amp; fabrication</a:t>
            </a:r>
            <a:endParaRPr lang="en-US" altLang="ja-JP" dirty="0"/>
          </a:p>
          <a:p>
            <a:pPr algn="ctr"/>
            <a:r>
              <a:rPr lang="en-US" altLang="ja-JP" dirty="0"/>
              <a:t>   High power </a:t>
            </a:r>
            <a:r>
              <a:rPr lang="en-US" altLang="ja-JP" dirty="0" smtClean="0"/>
              <a:t>test @ CERN</a:t>
            </a:r>
            <a:endParaRPr lang="en-US" altLang="ja-JP" dirty="0"/>
          </a:p>
        </p:txBody>
      </p:sp>
      <p:sp>
        <p:nvSpPr>
          <p:cNvPr id="50187" name="テキスト ボックス 11"/>
          <p:cNvSpPr txBox="1">
            <a:spLocks noChangeArrowheads="1"/>
          </p:cNvSpPr>
          <p:nvPr/>
        </p:nvSpPr>
        <p:spPr bwMode="auto">
          <a:xfrm>
            <a:off x="1270472" y="4410298"/>
            <a:ext cx="2428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ja-JP" dirty="0">
                <a:solidFill>
                  <a:srgbClr val="00B050"/>
                </a:solidFill>
              </a:rPr>
              <a:t>SLAC conducts</a:t>
            </a:r>
          </a:p>
          <a:p>
            <a:pPr algn="r"/>
            <a:r>
              <a:rPr lang="en-US" altLang="ja-JP" dirty="0"/>
              <a:t>Structure fabrication</a:t>
            </a:r>
          </a:p>
          <a:p>
            <a:pPr algn="r"/>
            <a:r>
              <a:rPr lang="en-US" altLang="ja-JP" dirty="0"/>
              <a:t>High power </a:t>
            </a:r>
            <a:r>
              <a:rPr lang="en-US" altLang="ja-JP" dirty="0" smtClean="0"/>
              <a:t>test @ SLAC</a:t>
            </a:r>
            <a:endParaRPr lang="en-US" altLang="ja-JP" dirty="0"/>
          </a:p>
          <a:p>
            <a:pPr algn="r"/>
            <a:r>
              <a:rPr lang="en-US" altLang="ja-JP" dirty="0"/>
              <a:t>Basic research</a:t>
            </a:r>
            <a:endParaRPr lang="ja-JP" altLang="en-US" dirty="0"/>
          </a:p>
        </p:txBody>
      </p:sp>
      <p:sp>
        <p:nvSpPr>
          <p:cNvPr id="50188" name="テキスト ボックス 12"/>
          <p:cNvSpPr txBox="1">
            <a:spLocks noChangeArrowheads="1"/>
          </p:cNvSpPr>
          <p:nvPr/>
        </p:nvSpPr>
        <p:spPr bwMode="auto">
          <a:xfrm rot="16200000">
            <a:off x="3730876" y="4019310"/>
            <a:ext cx="12961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/>
              <a:t>KEK / SLAC</a:t>
            </a:r>
            <a:endParaRPr lang="en-US" altLang="ja-JP" dirty="0"/>
          </a:p>
        </p:txBody>
      </p:sp>
      <p:sp>
        <p:nvSpPr>
          <p:cNvPr id="50189" name="テキスト ボックス 13"/>
          <p:cNvSpPr txBox="1">
            <a:spLocks noChangeArrowheads="1"/>
          </p:cNvSpPr>
          <p:nvPr/>
        </p:nvSpPr>
        <p:spPr bwMode="auto">
          <a:xfrm rot="19583868">
            <a:off x="4535832" y="2743003"/>
            <a:ext cx="15716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/>
              <a:t>CERN/KEK </a:t>
            </a:r>
            <a:r>
              <a:rPr lang="en-US" altLang="ja-JP" dirty="0" smtClean="0"/>
              <a:t>collaboration</a:t>
            </a:r>
          </a:p>
          <a:p>
            <a:r>
              <a:rPr lang="en-US" altLang="ja-JP" dirty="0" smtClean="0"/>
              <a:t>etc</a:t>
            </a:r>
            <a:endParaRPr lang="en-US" altLang="ja-JP" dirty="0"/>
          </a:p>
        </p:txBody>
      </p:sp>
      <p:sp>
        <p:nvSpPr>
          <p:cNvPr id="50191" name="テキスト ボックス 16"/>
          <p:cNvSpPr txBox="1">
            <a:spLocks noChangeArrowheads="1"/>
          </p:cNvSpPr>
          <p:nvPr/>
        </p:nvSpPr>
        <p:spPr bwMode="auto">
          <a:xfrm>
            <a:off x="3762234" y="1107632"/>
            <a:ext cx="1000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 dirty="0">
                <a:solidFill>
                  <a:srgbClr val="FF0000"/>
                </a:solidFill>
              </a:rPr>
              <a:t>CLIC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50192" name="テキスト ボックス 17"/>
          <p:cNvSpPr txBox="1">
            <a:spLocks noChangeArrowheads="1"/>
          </p:cNvSpPr>
          <p:nvPr/>
        </p:nvSpPr>
        <p:spPr bwMode="auto">
          <a:xfrm>
            <a:off x="1841972" y="3838798"/>
            <a:ext cx="1214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 dirty="0">
                <a:solidFill>
                  <a:srgbClr val="00B050"/>
                </a:solidFill>
              </a:rPr>
              <a:t>US-HG</a:t>
            </a:r>
            <a:endParaRPr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19" name="テキスト ボックス 16"/>
          <p:cNvSpPr txBox="1">
            <a:spLocks noChangeArrowheads="1"/>
          </p:cNvSpPr>
          <p:nvPr/>
        </p:nvSpPr>
        <p:spPr bwMode="auto">
          <a:xfrm>
            <a:off x="5346410" y="3771928"/>
            <a:ext cx="1872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00FF"/>
                </a:solidFill>
              </a:rPr>
              <a:t>Asian </a:t>
            </a:r>
            <a:r>
              <a:rPr lang="en-US" altLang="ja-JP" sz="2400" dirty="0" err="1" smtClean="0">
                <a:solidFill>
                  <a:srgbClr val="0000FF"/>
                </a:solidFill>
              </a:rPr>
              <a:t>collab</a:t>
            </a:r>
            <a:r>
              <a:rPr lang="en-US" altLang="ja-JP" sz="2400" dirty="0" smtClean="0">
                <a:solidFill>
                  <a:srgbClr val="0000FF"/>
                </a:solidFill>
              </a:rPr>
              <a:t>.</a:t>
            </a:r>
            <a:endParaRPr lang="ja-JP" altLang="en-US" sz="2400" dirty="0">
              <a:solidFill>
                <a:srgbClr val="0000FF"/>
              </a:solidFill>
            </a:endParaRPr>
          </a:p>
        </p:txBody>
      </p:sp>
      <p:sp>
        <p:nvSpPr>
          <p:cNvPr id="20" name="テキスト ボックス 13"/>
          <p:cNvSpPr txBox="1">
            <a:spLocks noChangeArrowheads="1"/>
          </p:cNvSpPr>
          <p:nvPr/>
        </p:nvSpPr>
        <p:spPr bwMode="auto">
          <a:xfrm rot="2139795">
            <a:off x="2661679" y="2916044"/>
            <a:ext cx="157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dirty="0" smtClean="0"/>
              <a:t>CERN/SLAC collaboration</a:t>
            </a:r>
          </a:p>
        </p:txBody>
      </p:sp>
      <p:pic>
        <p:nvPicPr>
          <p:cNvPr id="58370" name="Picture 2" descr="C:\Higo\2010\Reports_Papers_Conferences_Talks\101200 XB10\XB10_Pos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32656"/>
            <a:ext cx="1884040" cy="2661207"/>
          </a:xfrm>
          <a:prstGeom prst="rect">
            <a:avLst/>
          </a:prstGeom>
          <a:noFill/>
        </p:spPr>
      </p:pic>
      <p:sp>
        <p:nvSpPr>
          <p:cNvPr id="21" name="テキスト ボックス 20"/>
          <p:cNvSpPr txBox="1"/>
          <p:nvPr/>
        </p:nvSpPr>
        <p:spPr>
          <a:xfrm>
            <a:off x="5724128" y="112474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CI @ </a:t>
            </a:r>
            <a:r>
              <a:rPr lang="en-US" altLang="ja-JP" dirty="0" smtClean="0"/>
              <a:t>UK</a:t>
            </a:r>
          </a:p>
          <a:p>
            <a:r>
              <a:rPr kumimoji="1" lang="en-US" altLang="ja-JP" dirty="0" smtClean="0"/>
              <a:t>In 2010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Conclusion 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5400600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 smtClean="0">
                <a:solidFill>
                  <a:srgbClr val="00B0F0"/>
                </a:solidFill>
              </a:rPr>
              <a:t>CLIC BDR requirement</a:t>
            </a:r>
          </a:p>
          <a:p>
            <a:pPr lvl="1"/>
            <a:r>
              <a:rPr lang="en-US" altLang="ja-JP" dirty="0" smtClean="0"/>
              <a:t>CLIC </a:t>
            </a:r>
            <a:r>
              <a:rPr lang="en-US" altLang="ja-JP" dirty="0" err="1" smtClean="0"/>
              <a:t>undamped</a:t>
            </a:r>
            <a:r>
              <a:rPr lang="en-US" altLang="ja-JP" dirty="0" smtClean="0"/>
              <a:t> structures T18 meet at 100 </a:t>
            </a:r>
            <a:r>
              <a:rPr kumimoji="1" lang="en-US" altLang="ja-JP" dirty="0" smtClean="0"/>
              <a:t>MV/m</a:t>
            </a:r>
          </a:p>
          <a:p>
            <a:pPr lvl="1"/>
            <a:r>
              <a:rPr lang="en-US" altLang="ja-JP" dirty="0" smtClean="0"/>
              <a:t>CLIC damped structures TD18 meet at 90 MV/m</a:t>
            </a:r>
          </a:p>
          <a:p>
            <a:pPr lvl="1"/>
            <a:r>
              <a:rPr lang="en-US" altLang="ja-JP" dirty="0" smtClean="0"/>
              <a:t>Need to </a:t>
            </a:r>
            <a:r>
              <a:rPr lang="en-US" altLang="ja-JP" dirty="0" smtClean="0"/>
              <a:t>confirm the long-term stability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Important parameters were identified</a:t>
            </a:r>
          </a:p>
          <a:p>
            <a:pPr lvl="1"/>
            <a:r>
              <a:rPr lang="en-US" altLang="ja-JP" dirty="0" smtClean="0"/>
              <a:t>Such as Sc and </a:t>
            </a:r>
            <a:r>
              <a:rPr lang="en-US" altLang="ja-JP" dirty="0" smtClean="0">
                <a:latin typeface="Symbol" pitchFamily="18" charset="2"/>
              </a:rPr>
              <a:t>D</a:t>
            </a:r>
            <a:r>
              <a:rPr lang="en-US" altLang="ja-JP" dirty="0" smtClean="0"/>
              <a:t>T</a:t>
            </a:r>
          </a:p>
          <a:p>
            <a:pPr lvl="1"/>
            <a:r>
              <a:rPr lang="en-US" altLang="ja-JP" dirty="0" smtClean="0"/>
              <a:t>New designs were made and to be tested in 2010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Fabrication technology</a:t>
            </a:r>
          </a:p>
          <a:p>
            <a:pPr lvl="1"/>
            <a:r>
              <a:rPr lang="en-US" altLang="ja-JP" dirty="0" smtClean="0"/>
              <a:t>SLAC/KEK scheme is being reproduced by CERN</a:t>
            </a:r>
          </a:p>
          <a:p>
            <a:pPr lvl="1"/>
            <a:r>
              <a:rPr lang="en-US" altLang="ja-JP" dirty="0" smtClean="0"/>
              <a:t>P</a:t>
            </a:r>
            <a:r>
              <a:rPr lang="en-US" altLang="ja-JP" dirty="0" smtClean="0"/>
              <a:t>roblems </a:t>
            </a:r>
            <a:r>
              <a:rPr lang="en-US" altLang="ja-JP" dirty="0" smtClean="0"/>
              <a:t>are identified to be improved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X-band collaboration </a:t>
            </a:r>
          </a:p>
          <a:p>
            <a:pPr lvl="1"/>
            <a:r>
              <a:rPr lang="en-US" altLang="ja-JP" dirty="0" smtClean="0"/>
              <a:t>Worldwide collaboration is expanding centered at CLIC but also in other applications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36</a:t>
            </a:fld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LINAC94 at Tsukuba  </a:t>
            </a:r>
            <a:r>
              <a:rPr kumimoji="1" lang="en-US" altLang="ja-JP" sz="3600" dirty="0" smtClean="0"/>
              <a:t>“Linear Collider Structures</a:t>
            </a:r>
            <a:r>
              <a:rPr kumimoji="1" lang="en-US" altLang="ja-JP" sz="3600" dirty="0" smtClean="0"/>
              <a:t>”</a:t>
            </a:r>
            <a:br>
              <a:rPr kumimoji="1" lang="en-US" altLang="ja-JP" sz="3600" dirty="0" smtClean="0"/>
            </a:br>
            <a:r>
              <a:rPr lang="en-US" altLang="ja-JP" sz="3600" dirty="0" smtClean="0"/>
              <a:t>16 years ago, the beginning</a:t>
            </a:r>
            <a:endParaRPr kumimoji="1" lang="ja-JP" altLang="en-US" sz="3600" dirty="0"/>
          </a:p>
        </p:txBody>
      </p:sp>
      <p:grpSp>
        <p:nvGrpSpPr>
          <p:cNvPr id="30" name="グループ化 29"/>
          <p:cNvGrpSpPr/>
          <p:nvPr/>
        </p:nvGrpSpPr>
        <p:grpSpPr>
          <a:xfrm>
            <a:off x="251520" y="3789040"/>
            <a:ext cx="4231754" cy="412620"/>
            <a:chOff x="251520" y="3789040"/>
            <a:chExt cx="4231754" cy="412620"/>
          </a:xfrm>
        </p:grpSpPr>
        <p:pic>
          <p:nvPicPr>
            <p:cNvPr id="56325" name="Picture 5" descr="C:\Higo\2010\Reports_Papers_Conferences_Talks\100913-17_LINAC10\Higo\Oral Presentation\LINAC94_LinearColliderStructures 7GHz 90MVm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3789040"/>
              <a:ext cx="4231754" cy="412620"/>
            </a:xfrm>
            <a:prstGeom prst="rect">
              <a:avLst/>
            </a:prstGeom>
            <a:noFill/>
          </p:spPr>
        </p:pic>
        <p:cxnSp>
          <p:nvCxnSpPr>
            <p:cNvPr id="11" name="直線コネクタ 10"/>
            <p:cNvCxnSpPr/>
            <p:nvPr/>
          </p:nvCxnSpPr>
          <p:spPr>
            <a:xfrm flipV="1">
              <a:off x="721499" y="3985591"/>
              <a:ext cx="530831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>
              <a:off x="1146245" y="4174435"/>
              <a:ext cx="144016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グループ化 28"/>
          <p:cNvGrpSpPr/>
          <p:nvPr/>
        </p:nvGrpSpPr>
        <p:grpSpPr>
          <a:xfrm>
            <a:off x="323528" y="2636912"/>
            <a:ext cx="4124093" cy="720080"/>
            <a:chOff x="323528" y="2636912"/>
            <a:chExt cx="4124093" cy="720080"/>
          </a:xfrm>
        </p:grpSpPr>
        <p:pic>
          <p:nvPicPr>
            <p:cNvPr id="56326" name="Picture 6" descr="C:\Higo\2010\Reports_Papers_Conferences_Talks\100913-17_LINAC10\Higo\Oral Presentation\LINAC94_LinearColliderStructures 3GHz 91MVm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2636912"/>
              <a:ext cx="4124093" cy="720080"/>
            </a:xfrm>
            <a:prstGeom prst="rect">
              <a:avLst/>
            </a:prstGeom>
            <a:noFill/>
          </p:spPr>
        </p:pic>
        <p:cxnSp>
          <p:nvCxnSpPr>
            <p:cNvPr id="16" name="直線コネクタ 15"/>
            <p:cNvCxnSpPr/>
            <p:nvPr/>
          </p:nvCxnSpPr>
          <p:spPr>
            <a:xfrm>
              <a:off x="908382" y="3159088"/>
              <a:ext cx="144016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 flipV="1">
              <a:off x="3131840" y="2780928"/>
              <a:ext cx="530831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グループ化 30"/>
          <p:cNvGrpSpPr/>
          <p:nvPr/>
        </p:nvGrpSpPr>
        <p:grpSpPr>
          <a:xfrm>
            <a:off x="4499992" y="1700808"/>
            <a:ext cx="4246443" cy="4139114"/>
            <a:chOff x="4499992" y="1700808"/>
            <a:chExt cx="4246443" cy="4139114"/>
          </a:xfrm>
        </p:grpSpPr>
        <p:pic>
          <p:nvPicPr>
            <p:cNvPr id="56323" name="Picture 3" descr="C:\Higo\2010\Reports_Papers_Conferences_Talks\100913-17_LINAC10\Higo\Oral Presentation\LINAC94_LinearColliderStructures Text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99992" y="1700808"/>
              <a:ext cx="4226972" cy="4139114"/>
            </a:xfrm>
            <a:prstGeom prst="rect">
              <a:avLst/>
            </a:prstGeom>
            <a:noFill/>
          </p:spPr>
        </p:pic>
        <p:cxnSp>
          <p:nvCxnSpPr>
            <p:cNvPr id="18" name="直線コネクタ 17"/>
            <p:cNvCxnSpPr/>
            <p:nvPr/>
          </p:nvCxnSpPr>
          <p:spPr>
            <a:xfrm flipV="1">
              <a:off x="8193562" y="1896819"/>
              <a:ext cx="530831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>
              <a:off x="4601817" y="3051313"/>
              <a:ext cx="1699592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>
              <a:off x="7484165" y="3250096"/>
              <a:ext cx="1262270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4572000" y="3437792"/>
              <a:ext cx="616226" cy="114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/>
          </p:nvCxnSpPr>
          <p:spPr>
            <a:xfrm>
              <a:off x="7176052" y="2852530"/>
              <a:ext cx="1542459" cy="677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日付プレースホルダ 3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33" name="スライド番号プレースホル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34" name="フッター プレースホルダ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83568" y="5445224"/>
            <a:ext cx="3600400" cy="4616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B0F0"/>
                </a:solidFill>
              </a:rPr>
              <a:t>Discussed 100 MV/m level.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VLEPP   </a:t>
            </a:r>
            <a:r>
              <a:rPr kumimoji="1" lang="en-US" altLang="ja-JP" dirty="0" smtClean="0"/>
              <a:t>based on 100 </a:t>
            </a:r>
            <a:r>
              <a:rPr kumimoji="1" lang="en-US" altLang="ja-JP" dirty="0" smtClean="0"/>
              <a:t>MV/m in LC91</a:t>
            </a:r>
            <a:endParaRPr kumimoji="1" lang="ja-JP" altLang="en-US" dirty="0"/>
          </a:p>
        </p:txBody>
      </p:sp>
      <p:pic>
        <p:nvPicPr>
          <p:cNvPr id="1026" name="Picture 2" descr="C:\Documents and Settings\toshi\デスクトップ\Structure Photo\VLEPP accelerating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3586717" cy="5290406"/>
          </a:xfrm>
          <a:prstGeom prst="rect">
            <a:avLst/>
          </a:prstGeom>
          <a:noFill/>
        </p:spPr>
      </p:pic>
      <p:pic>
        <p:nvPicPr>
          <p:cNvPr id="27649" name="Picture 1" descr="C:\Higo\2010\Reports_Papers_Conferences_Talks\100913-17_LINAC10\Higo\Oral Presentation\Balakin_LC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628800"/>
            <a:ext cx="3383280" cy="4096512"/>
          </a:xfrm>
          <a:prstGeom prst="rect">
            <a:avLst/>
          </a:prstGeom>
          <a:noFill/>
        </p:spPr>
      </p:pic>
      <p:sp>
        <p:nvSpPr>
          <p:cNvPr id="6" name="角丸四角形 5"/>
          <p:cNvSpPr/>
          <p:nvPr/>
        </p:nvSpPr>
        <p:spPr>
          <a:xfrm>
            <a:off x="4788024" y="2276872"/>
            <a:ext cx="3456384" cy="432048"/>
          </a:xfrm>
          <a:prstGeom prst="round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CERN made 20cm vg/c=1% structure</a:t>
            </a:r>
            <a:br>
              <a:rPr kumimoji="1" lang="en-US" altLang="ja-JP" dirty="0" smtClean="0"/>
            </a:br>
            <a:r>
              <a:rPr lang="en-US" altLang="ja-JP" dirty="0" smtClean="0"/>
              <a:t>tested up to 100 MV/m in early 90’s</a:t>
            </a:r>
            <a:endParaRPr kumimoji="1" lang="ja-JP" altLang="en-US" dirty="0"/>
          </a:p>
        </p:txBody>
      </p:sp>
      <p:pic>
        <p:nvPicPr>
          <p:cNvPr id="1026" name="Picture 2" descr="C:\Higo\2010\Reports_Papers_Conferences_Talks\100913-17_LINAC10\Higo\Figures\CERN-made X-band structure for K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4136476" cy="3087717"/>
          </a:xfrm>
          <a:prstGeom prst="rect">
            <a:avLst/>
          </a:prstGeom>
          <a:noFill/>
        </p:spPr>
      </p:pic>
      <p:pic>
        <p:nvPicPr>
          <p:cNvPr id="26625" name="Picture 1" descr="C:\Higo\2010\Reports_Papers_Conferences_Talks\100913-17_LINAC10\Higo\Oral Presentation\CERN-made 20cm structure achieved Eac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276872"/>
            <a:ext cx="3384376" cy="2276577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5148064" y="5085184"/>
            <a:ext cx="3528392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90 MV/m with SLED at KEK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&gt;100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 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MV/m</a:t>
            </a:r>
            <a:r>
              <a:rPr lang="ja-JP" altLang="en-US" sz="2400" dirty="0" smtClean="0">
                <a:solidFill>
                  <a:srgbClr val="00B0F0"/>
                </a:solidFill>
              </a:rPr>
              <a:t> </a:t>
            </a:r>
            <a:r>
              <a:rPr lang="en-US" altLang="ja-JP" sz="2400" dirty="0" smtClean="0">
                <a:solidFill>
                  <a:srgbClr val="00B0F0"/>
                </a:solidFill>
              </a:rPr>
              <a:t>at SLAC</a:t>
            </a:r>
            <a:endParaRPr lang="en-US" altLang="ja-JP" sz="2400" dirty="0" smtClean="0">
              <a:solidFill>
                <a:srgbClr val="00B0F0"/>
              </a:solidFill>
            </a:endParaRP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DDS scheme </a:t>
            </a:r>
            <a:r>
              <a:rPr kumimoji="1" lang="en-US" altLang="ja-JP" sz="3600" dirty="0" smtClean="0"/>
              <a:t>was confirmed </a:t>
            </a:r>
            <a:r>
              <a:rPr kumimoji="1" lang="en-US" altLang="ja-JP" sz="3600" dirty="0" smtClean="0"/>
              <a:t>in mid. 90’s</a:t>
            </a:r>
            <a:br>
              <a:rPr kumimoji="1" lang="en-US" altLang="ja-JP" sz="3600" dirty="0" smtClean="0"/>
            </a:br>
            <a:r>
              <a:rPr kumimoji="1" lang="en-US" altLang="ja-JP" sz="3600" dirty="0" smtClean="0"/>
              <a:t>sharp </a:t>
            </a:r>
            <a:r>
              <a:rPr kumimoji="1" lang="en-US" altLang="ja-JP" sz="3600" dirty="0" smtClean="0"/>
              <a:t>edges in its cells</a:t>
            </a:r>
            <a:r>
              <a:rPr kumimoji="1" lang="en-US" altLang="ja-JP" sz="3600" dirty="0" smtClean="0">
                <a:sym typeface="Wingdings" pitchFamily="2" charset="2"/>
              </a:rPr>
              <a:t> no </a:t>
            </a:r>
            <a:r>
              <a:rPr lang="en-US" altLang="ja-JP" sz="3600" dirty="0" smtClean="0">
                <a:sym typeface="Wingdings" pitchFamily="2" charset="2"/>
              </a:rPr>
              <a:t>high gradient </a:t>
            </a:r>
            <a:r>
              <a:rPr kumimoji="1" lang="en-US" altLang="ja-JP" sz="3600" dirty="0" smtClean="0">
                <a:sym typeface="Wingdings" pitchFamily="2" charset="2"/>
              </a:rPr>
              <a:t>test</a:t>
            </a:r>
            <a:endParaRPr kumimoji="1" lang="ja-JP" altLang="en-US" sz="3600" dirty="0"/>
          </a:p>
        </p:txBody>
      </p:sp>
      <p:pic>
        <p:nvPicPr>
          <p:cNvPr id="11266" name="Picture 2" descr="C:\Higo\2010\Reports_Papers_Conferences_Talks\100913-17_LINAC10\Higo\Figures\RDD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110" y="1700808"/>
            <a:ext cx="7816178" cy="2448272"/>
          </a:xfrm>
          <a:prstGeom prst="rect">
            <a:avLst/>
          </a:prstGeom>
          <a:noFill/>
        </p:spPr>
      </p:pic>
      <p:pic>
        <p:nvPicPr>
          <p:cNvPr id="11267" name="Picture 3" descr="C:\Higo\2010\Reports_Papers_Conferences_Talks\100913-17_LINAC10\Higo\Figures\RDDS1 c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293096"/>
            <a:ext cx="2041800" cy="1746498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1691680" y="1844824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/>
                </a:solidFill>
              </a:rPr>
              <a:t>1.8m RDDS1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512168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Many of the HDDS 60cm structures </a:t>
            </a:r>
            <a:r>
              <a:rPr kumimoji="1" lang="en-US" altLang="ja-JP" sz="3600" dirty="0" smtClean="0"/>
              <a:t/>
            </a:r>
            <a:br>
              <a:rPr kumimoji="1" lang="en-US" altLang="ja-JP" sz="3600" dirty="0" smtClean="0"/>
            </a:br>
            <a:r>
              <a:rPr kumimoji="1" lang="en-US" altLang="ja-JP" sz="3200" dirty="0" smtClean="0"/>
              <a:t>were </a:t>
            </a:r>
            <a:r>
              <a:rPr kumimoji="1" lang="en-US" altLang="ja-JP" sz="3200" dirty="0" smtClean="0"/>
              <a:t>made and tested in collaboration among SLAC, FNAL and </a:t>
            </a:r>
            <a:r>
              <a:rPr kumimoji="1" lang="en-US" altLang="ja-JP" sz="3200" dirty="0" smtClean="0"/>
              <a:t>KEK in late 90’s till 2004</a:t>
            </a:r>
            <a:endParaRPr kumimoji="1" lang="ja-JP" altLang="en-US" sz="3200" dirty="0"/>
          </a:p>
        </p:txBody>
      </p:sp>
      <p:pic>
        <p:nvPicPr>
          <p:cNvPr id="69634" name="Picture 2" descr="C:\Higo\2010\Reports_Papers_Conferences_Talks\100913-17_LINAC10\Higo\Figures\KX03 Stru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35016"/>
            <a:ext cx="4896544" cy="2407565"/>
          </a:xfrm>
          <a:prstGeom prst="rect">
            <a:avLst/>
          </a:prstGeom>
          <a:noFill/>
        </p:spPr>
      </p:pic>
      <p:pic>
        <p:nvPicPr>
          <p:cNvPr id="69635" name="Picture 3" descr="C:\Higo\2010\Reports_Papers_Conferences_Talks\100913-17_LINAC10\Higo\Figures\HDDS1 Cup-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780928"/>
            <a:ext cx="1826518" cy="137126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899592" y="4365104"/>
            <a:ext cx="7128792" cy="19389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Unloaded 65 MV/m was established in wake-field suppressed structures.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These </a:t>
            </a:r>
            <a:r>
              <a:rPr lang="en-US" altLang="ja-JP" sz="2400" dirty="0" smtClean="0">
                <a:solidFill>
                  <a:srgbClr val="00B0F0"/>
                </a:solidFill>
              </a:rPr>
              <a:t>opened a </a:t>
            </a:r>
            <a:r>
              <a:rPr lang="en-US" altLang="ja-JP" sz="2400" dirty="0" smtClean="0">
                <a:solidFill>
                  <a:srgbClr val="00B0F0"/>
                </a:solidFill>
              </a:rPr>
              <a:t>base which extended to 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	</a:t>
            </a:r>
            <a:r>
              <a:rPr lang="en-US" altLang="ja-JP" sz="2400" dirty="0" smtClean="0">
                <a:solidFill>
                  <a:srgbClr val="00B0F0"/>
                </a:solidFill>
                <a:sym typeface="Wingdings" pitchFamily="2" charset="2"/>
              </a:rPr>
              <a:t> </a:t>
            </a:r>
            <a:r>
              <a:rPr lang="en-US" altLang="ja-JP" sz="2400" dirty="0" smtClean="0">
                <a:solidFill>
                  <a:srgbClr val="00B0F0"/>
                </a:solidFill>
              </a:rPr>
              <a:t>CLIC 100 MV/m design choice </a:t>
            </a: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	</a:t>
            </a:r>
            <a:r>
              <a:rPr lang="en-US" altLang="ja-JP" sz="2400" dirty="0" smtClean="0">
                <a:solidFill>
                  <a:srgbClr val="00B0F0"/>
                </a:solidFill>
                <a:sym typeface="Wingdings" pitchFamily="2" charset="2"/>
              </a:rPr>
              <a:t> </a:t>
            </a:r>
            <a:r>
              <a:rPr lang="en-US" altLang="ja-JP" sz="2400" dirty="0" smtClean="0">
                <a:solidFill>
                  <a:srgbClr val="00B0F0"/>
                </a:solidFill>
              </a:rPr>
              <a:t>medium-gradient </a:t>
            </a:r>
            <a:r>
              <a:rPr lang="en-US" altLang="ja-JP" sz="2400" dirty="0" smtClean="0">
                <a:solidFill>
                  <a:srgbClr val="00B0F0"/>
                </a:solidFill>
              </a:rPr>
              <a:t>applications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844824"/>
            <a:ext cx="3518532" cy="2015118"/>
          </a:xfrm>
          <a:prstGeom prst="rect">
            <a:avLst/>
          </a:prstGeom>
          <a:noFill/>
        </p:spPr>
      </p:pic>
      <p:pic>
        <p:nvPicPr>
          <p:cNvPr id="21512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3429024" cy="1891982"/>
          </a:xfrm>
          <a:prstGeom prst="rect">
            <a:avLst/>
          </a:prstGeom>
          <a:noFill/>
        </p:spPr>
      </p:pic>
      <p:sp>
        <p:nvSpPr>
          <p:cNvPr id="11" name="テキスト ボックス 10"/>
          <p:cNvSpPr txBox="1"/>
          <p:nvPr/>
        </p:nvSpPr>
        <p:spPr>
          <a:xfrm>
            <a:off x="827584" y="188640"/>
            <a:ext cx="76003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/>
              <a:t>Series </a:t>
            </a:r>
            <a:r>
              <a:rPr lang="en-US" altLang="ja-JP" sz="3200" dirty="0" smtClean="0"/>
              <a:t>of </a:t>
            </a:r>
            <a:r>
              <a:rPr kumimoji="1" lang="en-US" altLang="ja-JP" sz="3200" dirty="0" smtClean="0"/>
              <a:t>CLIC test structures made as </a:t>
            </a:r>
            <a:r>
              <a:rPr kumimoji="1" lang="en-US" altLang="ja-JP" sz="3200" dirty="0" smtClean="0"/>
              <a:t>twins</a:t>
            </a:r>
          </a:p>
          <a:p>
            <a:pPr algn="ctr"/>
            <a:r>
              <a:rPr lang="en-US" altLang="ja-JP" sz="3200" dirty="0" smtClean="0"/>
              <a:t>Targeting 100 MV/m</a:t>
            </a:r>
            <a:endParaRPr kumimoji="1" lang="en-US" altLang="ja-JP" sz="3200" dirty="0" smtClean="0"/>
          </a:p>
          <a:p>
            <a:pPr algn="ctr"/>
            <a:r>
              <a:rPr lang="en-US" altLang="ja-JP" sz="3200" dirty="0" smtClean="0"/>
              <a:t>In collaboration among CERN, SLAC and KEK</a:t>
            </a:r>
            <a:endParaRPr kumimoji="1" lang="en-US" altLang="ja-JP" sz="3200" dirty="0" smtClean="0"/>
          </a:p>
        </p:txBody>
      </p:sp>
      <p:pic>
        <p:nvPicPr>
          <p:cNvPr id="30721" name="Picture 1" descr="C:\Higo\2010\Reports_Papers_Conferences_Talks\100523_IPAC10_京都\Higo_THPEA013_CERN_SLAC_KEK\THEA013_Poster\TD18_#3(SLAC) reduc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933056"/>
            <a:ext cx="3357586" cy="2223266"/>
          </a:xfrm>
          <a:prstGeom prst="rect">
            <a:avLst/>
          </a:prstGeom>
          <a:noFill/>
        </p:spPr>
      </p:pic>
      <p:pic>
        <p:nvPicPr>
          <p:cNvPr id="30722" name="Picture 2" descr="C:\Higo\2010\Reports_Papers_Conferences_Talks\100523_IPAC10_京都\Higo_THPEA013_CERN_SLAC_KEK\THEA013_Poster\T18_SLAC stru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05064"/>
            <a:ext cx="3491045" cy="1951340"/>
          </a:xfrm>
          <a:prstGeom prst="rect">
            <a:avLst/>
          </a:prstGeom>
          <a:noFill/>
        </p:spPr>
      </p:pic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2010/9/17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ED3B-97A5-4DA0-9846-AB6F2F73553D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Higo, LINAC10, Tsukuba</a:t>
            </a:r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1428</Words>
  <Application>Microsoft Office PowerPoint</Application>
  <PresentationFormat>画面に合わせる (4:3)</PresentationFormat>
  <Paragraphs>384</Paragraphs>
  <Slides>36</Slides>
  <Notes>9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36</vt:i4>
      </vt:variant>
    </vt:vector>
  </HeadingPairs>
  <TitlesOfParts>
    <vt:vector size="38" baseType="lpstr">
      <vt:lpstr>Office テーマ</vt:lpstr>
      <vt:lpstr>KGPlot</vt:lpstr>
      <vt:lpstr>Progress of X-Band Accelerating Structures</vt:lpstr>
      <vt:lpstr>Contents </vt:lpstr>
      <vt:lpstr>Evolution of LC structures in 20 years</vt:lpstr>
      <vt:lpstr>LINAC94 at Tsukuba  “Linear Collider Structures” 16 years ago, the beginning</vt:lpstr>
      <vt:lpstr>VLEPP   based on 100 MV/m in LC91</vt:lpstr>
      <vt:lpstr>CERN made 20cm vg/c=1% structure tested up to 100 MV/m in early 90’s</vt:lpstr>
      <vt:lpstr>DDS scheme was confirmed in mid. 90’s sharp edges in its cells no high gradient test</vt:lpstr>
      <vt:lpstr>Many of the HDDS 60cm structures  were made and tested in collaboration among SLAC, FNAL and KEK in late 90’s till 2004</vt:lpstr>
      <vt:lpstr>スライド 9</vt:lpstr>
      <vt:lpstr>Cell shape evolution</vt:lpstr>
      <vt:lpstr>Nominal test procedure</vt:lpstr>
      <vt:lpstr>Three existing test facilities  and one under construction at CERN</vt:lpstr>
      <vt:lpstr>Judgment with breakdown rate</vt:lpstr>
      <vt:lpstr>スライド 14</vt:lpstr>
      <vt:lpstr>Possibility of 65  100 MV/m BDR: promising result in CLIC prototype structure</vt:lpstr>
      <vt:lpstr>BDR of CLIC prototye but undamped structures</vt:lpstr>
      <vt:lpstr>BDR: Undamped T18  Damped TD18</vt:lpstr>
      <vt:lpstr>BDR versus RF width or DT(pulse heating) </vt:lpstr>
      <vt:lpstr>Supplemental high-gradient studies</vt:lpstr>
      <vt:lpstr>スライド 20</vt:lpstr>
      <vt:lpstr>Effort with parameter optimization  for stable high gradient</vt:lpstr>
      <vt:lpstr>スライド 22</vt:lpstr>
      <vt:lpstr>スライド 23</vt:lpstr>
      <vt:lpstr>Unloaded 100MV/m T18                                      TD18</vt:lpstr>
      <vt:lpstr>Acc mode parameters TD18  TD24</vt:lpstr>
      <vt:lpstr>Effort with other HOM damping scheme</vt:lpstr>
      <vt:lpstr>Consists of rods,  quads or halves</vt:lpstr>
      <vt:lpstr>スライド 28</vt:lpstr>
      <vt:lpstr>Choke-mode design</vt:lpstr>
      <vt:lpstr>Efforts in fabrication technology</vt:lpstr>
      <vt:lpstr>スライド 31</vt:lpstr>
      <vt:lpstr>Assembly of accelerating structures</vt:lpstr>
      <vt:lpstr>Baseline procedure</vt:lpstr>
      <vt:lpstr>Vacuum brazing versus hydrogen brazing  </vt:lpstr>
      <vt:lpstr>X-band collaboration</vt:lpstr>
      <vt:lpstr>Conclusion 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of X-Band Accelerating Structures</dc:title>
  <dc:creator>Higo</dc:creator>
  <cp:lastModifiedBy>Higo</cp:lastModifiedBy>
  <cp:revision>85</cp:revision>
  <dcterms:created xsi:type="dcterms:W3CDTF">2010-09-04T01:43:27Z</dcterms:created>
  <dcterms:modified xsi:type="dcterms:W3CDTF">2010-09-16T00:44:56Z</dcterms:modified>
</cp:coreProperties>
</file>